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&amp;ehk=reCIPQe3ghmgMv1Gk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95" r:id="rId2"/>
    <p:sldId id="596" r:id="rId3"/>
    <p:sldId id="597" r:id="rId4"/>
    <p:sldId id="598" r:id="rId5"/>
    <p:sldId id="552" r:id="rId6"/>
    <p:sldId id="576" r:id="rId7"/>
    <p:sldId id="553" r:id="rId8"/>
    <p:sldId id="604" r:id="rId9"/>
    <p:sldId id="569" r:id="rId10"/>
    <p:sldId id="545" r:id="rId11"/>
    <p:sldId id="601" r:id="rId12"/>
    <p:sldId id="554" r:id="rId13"/>
    <p:sldId id="561" r:id="rId14"/>
    <p:sldId id="566" r:id="rId15"/>
    <p:sldId id="570" r:id="rId16"/>
    <p:sldId id="606" r:id="rId17"/>
    <p:sldId id="556" r:id="rId18"/>
    <p:sldId id="603" r:id="rId19"/>
    <p:sldId id="585" r:id="rId20"/>
    <p:sldId id="578" r:id="rId21"/>
    <p:sldId id="575" r:id="rId22"/>
    <p:sldId id="577" r:id="rId23"/>
    <p:sldId id="605" r:id="rId24"/>
    <p:sldId id="599" r:id="rId25"/>
    <p:sldId id="551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9BC48F-3051-43BF-9BE6-EB7AE890541F}">
          <p14:sldIdLst>
            <p14:sldId id="595"/>
            <p14:sldId id="596"/>
            <p14:sldId id="597"/>
            <p14:sldId id="598"/>
            <p14:sldId id="552"/>
            <p14:sldId id="576"/>
            <p14:sldId id="553"/>
            <p14:sldId id="604"/>
            <p14:sldId id="569"/>
            <p14:sldId id="545"/>
            <p14:sldId id="601"/>
            <p14:sldId id="554"/>
            <p14:sldId id="561"/>
            <p14:sldId id="566"/>
            <p14:sldId id="570"/>
            <p14:sldId id="606"/>
            <p14:sldId id="556"/>
            <p14:sldId id="603"/>
            <p14:sldId id="585"/>
            <p14:sldId id="578"/>
            <p14:sldId id="575"/>
          </p14:sldIdLst>
        </p14:section>
        <p14:section name="Untitled Section" id="{DA3BA196-5A5B-4C46-AA2E-30F8CC8A7973}">
          <p14:sldIdLst>
            <p14:sldId id="577"/>
            <p14:sldId id="605"/>
            <p14:sldId id="599"/>
            <p14:sldId id="5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o, Todd, M" initials="CTM" lastIdx="7" clrIdx="0">
    <p:extLst>
      <p:ext uri="{19B8F6BF-5375-455C-9EA6-DF929625EA0E}">
        <p15:presenceInfo xmlns:p15="http://schemas.microsoft.com/office/powerpoint/2012/main" userId="S-1-5-21-760770886-1565150770-12547700-32202" providerId="AD"/>
      </p:ext>
    </p:extLst>
  </p:cmAuthor>
  <p:cmAuthor id="2" name="Elliott, Melissa" initials="EM" lastIdx="2" clrIdx="1">
    <p:extLst>
      <p:ext uri="{19B8F6BF-5375-455C-9EA6-DF929625EA0E}">
        <p15:presenceInfo xmlns:p15="http://schemas.microsoft.com/office/powerpoint/2012/main" userId="S-1-5-21-760770886-1565150770-12547700-215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8ACF"/>
    <a:srgbClr val="557EBC"/>
    <a:srgbClr val="678FCC"/>
    <a:srgbClr val="000000"/>
    <a:srgbClr val="656565"/>
    <a:srgbClr val="6E6E6E"/>
    <a:srgbClr val="7B7C80"/>
    <a:srgbClr val="FFFF99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2621" autoAdjust="0"/>
  </p:normalViewPr>
  <p:slideViewPr>
    <p:cSldViewPr snapToGrid="0" snapToObjects="1">
      <p:cViewPr varScale="1">
        <p:scale>
          <a:sx n="72" d="100"/>
          <a:sy n="72" d="100"/>
        </p:scale>
        <p:origin x="10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2565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Water%20-%20Copy2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Water%20-%20Copy2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Water%20-%20Copy2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san%20miguel%20rate%20study%20information\Survey%20Templa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Sewer2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Sewer3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whel\Documents\BW\San%20Miguel\san%20miguel%20rate%20study%20information\Survey%20Templat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71195827031197"/>
          <c:y val="3.224529890395729E-2"/>
          <c:w val="0.87593413250745178"/>
          <c:h val="0.810188095843545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'Capital Improvements'!$S$43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'Capital Improvements'!$U$42:$AC$42</c:f>
              <c:strCache>
                <c:ptCount val="9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  <c:pt idx="7">
                  <c:v>FY 25-26</c:v>
                </c:pt>
                <c:pt idx="8">
                  <c:v>FY 26-27</c:v>
                </c:pt>
              </c:strCache>
            </c:strRef>
          </c:cat>
          <c:val>
            <c:numRef>
              <c:f>'Capital Improvements'!$U$43:$AC$43</c:f>
              <c:numCache>
                <c:formatCode>"$"#,##0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362239.00050000002</c:v>
                </c:pt>
                <c:pt idx="3">
                  <c:v>2741458.0839575003</c:v>
                </c:pt>
                <c:pt idx="4">
                  <c:v>2823701.8264762252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A-4791-82EB-19D64E42039A}"/>
            </c:ext>
          </c:extLst>
        </c:ser>
        <c:ser>
          <c:idx val="1"/>
          <c:order val="1"/>
          <c:tx>
            <c:strRef>
              <c:f>'Capital Improvements'!$S$44</c:f>
              <c:strCache>
                <c:ptCount val="1"/>
                <c:pt idx="0">
                  <c:v>Distribution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'Capital Improvements'!$U$42:$AC$42</c:f>
              <c:strCache>
                <c:ptCount val="9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  <c:pt idx="7">
                  <c:v>FY 25-26</c:v>
                </c:pt>
                <c:pt idx="8">
                  <c:v>FY 26-27</c:v>
                </c:pt>
              </c:strCache>
            </c:strRef>
          </c:cat>
          <c:val>
            <c:numRef>
              <c:f>'Capital Improvements'!$U$44:$AC$44</c:f>
              <c:numCache>
                <c:formatCode>"$"#,##0</c:formatCode>
                <c:ptCount val="9"/>
                <c:pt idx="0">
                  <c:v>298185</c:v>
                </c:pt>
                <c:pt idx="1">
                  <c:v>67367.149999999994</c:v>
                </c:pt>
                <c:pt idx="2">
                  <c:v>641841.61435199995</c:v>
                </c:pt>
                <c:pt idx="3">
                  <c:v>245678.31406442006</c:v>
                </c:pt>
                <c:pt idx="4">
                  <c:v>78251.00001525</c:v>
                </c:pt>
                <c:pt idx="5">
                  <c:v>598817.22670929355</c:v>
                </c:pt>
                <c:pt idx="6">
                  <c:v>486276.13802874315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3A-4791-82EB-19D64E42039A}"/>
            </c:ext>
          </c:extLst>
        </c:ser>
        <c:ser>
          <c:idx val="2"/>
          <c:order val="2"/>
          <c:tx>
            <c:strRef>
              <c:f>'Capital Improvements'!$S$45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'Capital Improvements'!$U$42:$AC$42</c:f>
              <c:strCache>
                <c:ptCount val="9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  <c:pt idx="7">
                  <c:v>FY 25-26</c:v>
                </c:pt>
                <c:pt idx="8">
                  <c:v>FY 26-27</c:v>
                </c:pt>
              </c:strCache>
            </c:strRef>
          </c:cat>
          <c:val>
            <c:numRef>
              <c:f>'Capital Improvements'!$U$45:$AC$45</c:f>
              <c:numCache>
                <c:formatCode>"$"#,##0</c:formatCode>
                <c:ptCount val="9"/>
                <c:pt idx="0">
                  <c:v>262489.32000000007</c:v>
                </c:pt>
                <c:pt idx="1">
                  <c:v>852947.15604999999</c:v>
                </c:pt>
                <c:pt idx="2">
                  <c:v>1071128.7044815002</c:v>
                </c:pt>
                <c:pt idx="3">
                  <c:v>706256.77827499993</c:v>
                </c:pt>
                <c:pt idx="4">
                  <c:v>133316.51854450023</c:v>
                </c:pt>
                <c:pt idx="5">
                  <c:v>137316.01410083508</c:v>
                </c:pt>
                <c:pt idx="6">
                  <c:v>141435.49452386011</c:v>
                </c:pt>
                <c:pt idx="7">
                  <c:v>272355.56749833754</c:v>
                </c:pt>
                <c:pt idx="8">
                  <c:v>280526.23452328768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A-4791-82EB-19D64E420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2451783"/>
        <c:axId val="302447191"/>
      </c:barChart>
      <c:lineChart>
        <c:grouping val="standard"/>
        <c:varyColors val="0"/>
        <c:ser>
          <c:idx val="3"/>
          <c:order val="3"/>
          <c:tx>
            <c:strRef>
              <c:f>'Capital Improvements'!$S$46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'Capital Improvements'!$U$42:$AC$42</c:f>
              <c:strCache>
                <c:ptCount val="9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  <c:pt idx="7">
                  <c:v>FY 25-26</c:v>
                </c:pt>
                <c:pt idx="8">
                  <c:v>FY 26-27</c:v>
                </c:pt>
              </c:strCache>
            </c:strRef>
          </c:cat>
          <c:val>
            <c:numRef>
              <c:f>'Capital Improvements'!$U$46:$AC$46</c:f>
              <c:numCache>
                <c:formatCode>"$"#,##0</c:formatCode>
                <c:ptCount val="9"/>
                <c:pt idx="0">
                  <c:v>560674.32000000007</c:v>
                </c:pt>
                <c:pt idx="1">
                  <c:v>920314.30605000001</c:v>
                </c:pt>
                <c:pt idx="2">
                  <c:v>2075209.3193335002</c:v>
                </c:pt>
                <c:pt idx="3">
                  <c:v>3693393.1762969205</c:v>
                </c:pt>
                <c:pt idx="4">
                  <c:v>3035269.3450359753</c:v>
                </c:pt>
                <c:pt idx="5">
                  <c:v>736133.24081012863</c:v>
                </c:pt>
                <c:pt idx="6">
                  <c:v>627711.63255260326</c:v>
                </c:pt>
                <c:pt idx="7">
                  <c:v>272355.56749833754</c:v>
                </c:pt>
                <c:pt idx="8">
                  <c:v>280526.23452328768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3A-4791-82EB-19D64E420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602904"/>
        <c:axId val="401610776"/>
      </c:lineChart>
      <c:catAx>
        <c:axId val="302451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47191"/>
        <c:crosses val="autoZero"/>
        <c:auto val="1"/>
        <c:lblAlgn val="ctr"/>
        <c:lblOffset val="100"/>
        <c:noMultiLvlLbl val="0"/>
      </c:catAx>
      <c:valAx>
        <c:axId val="302447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5178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401610776"/>
        <c:scaling>
          <c:orientation val="minMax"/>
        </c:scaling>
        <c:delete val="1"/>
        <c:axPos val="r"/>
        <c:numFmt formatCode="&quot;$&quot;#,##0" sourceLinked="1"/>
        <c:majorTickMark val="out"/>
        <c:minorTickMark val="none"/>
        <c:tickLblPos val="nextTo"/>
        <c:crossAx val="401602904"/>
        <c:crosses val="max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401602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610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38389033451234"/>
          <c:y val="7.4704798573485637E-2"/>
          <c:w val="0.2145544471740623"/>
          <c:h val="0.452374817713767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94448774137338E-2"/>
          <c:y val="5.047671043603278E-2"/>
          <c:w val="0.68989772831715679"/>
          <c:h val="0.84307126755077388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'Cashflow 2.5%'!$E$68</c:f>
              <c:strCache>
                <c:ptCount val="1"/>
                <c:pt idx="0">
                  <c:v>O&amp;M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'Cashflow 2.5%'!$F$65:$K$65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2.5%'!$F$68:$K$68</c:f>
              <c:numCache>
                <c:formatCode>"$"#,##0</c:formatCode>
                <c:ptCount val="6"/>
                <c:pt idx="0">
                  <c:v>657610</c:v>
                </c:pt>
                <c:pt idx="1">
                  <c:v>631385</c:v>
                </c:pt>
                <c:pt idx="2">
                  <c:v>648174</c:v>
                </c:pt>
                <c:pt idx="3">
                  <c:v>565386</c:v>
                </c:pt>
                <c:pt idx="4">
                  <c:v>586302</c:v>
                </c:pt>
                <c:pt idx="5">
                  <c:v>645044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EA-4122-8CCD-B1C70289CDFE}"/>
            </c:ext>
          </c:extLst>
        </c:ser>
        <c:ser>
          <c:idx val="3"/>
          <c:order val="3"/>
          <c:tx>
            <c:strRef>
              <c:f>'Cashflow 2.5%'!$E$69</c:f>
              <c:strCache>
                <c:ptCount val="1"/>
                <c:pt idx="0">
                  <c:v>Cash Funded Capital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'Cashflow 2.5%'!$F$65:$K$65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2.5%'!$F$69:$K$69</c:f>
              <c:numCache>
                <c:formatCode>"$"#,##0</c:formatCode>
                <c:ptCount val="6"/>
                <c:pt idx="0">
                  <c:v>0</c:v>
                </c:pt>
                <c:pt idx="1">
                  <c:v>1450.0000000000582</c:v>
                </c:pt>
                <c:pt idx="2">
                  <c:v>156098.27500000002</c:v>
                </c:pt>
                <c:pt idx="3">
                  <c:v>127527.80685200018</c:v>
                </c:pt>
                <c:pt idx="4">
                  <c:v>222664.13431817037</c:v>
                </c:pt>
                <c:pt idx="5">
                  <c:v>223418.43179786275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EA-4122-8CCD-B1C70289CDFE}"/>
            </c:ext>
          </c:extLst>
        </c:ser>
        <c:ser>
          <c:idx val="4"/>
          <c:order val="4"/>
          <c:tx>
            <c:strRef>
              <c:f>'Cashflow 2.5%'!$E$70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'Cashflow 2.5%'!$F$65:$K$65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2.5%'!$F$70:$K$70</c:f>
              <c:numCache>
                <c:formatCode>"$"#,##0</c:formatCode>
                <c:ptCount val="6"/>
                <c:pt idx="0">
                  <c:v>67000</c:v>
                </c:pt>
                <c:pt idx="1">
                  <c:v>67000</c:v>
                </c:pt>
                <c:pt idx="2">
                  <c:v>67000</c:v>
                </c:pt>
                <c:pt idx="3">
                  <c:v>266000</c:v>
                </c:pt>
                <c:pt idx="4">
                  <c:v>266000</c:v>
                </c:pt>
                <c:pt idx="5">
                  <c:v>266000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EA-4122-8CCD-B1C70289C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9995560"/>
        <c:axId val="780000152"/>
      </c:barChart>
      <c:lineChart>
        <c:grouping val="standard"/>
        <c:varyColors val="0"/>
        <c:ser>
          <c:idx val="0"/>
          <c:order val="0"/>
          <c:tx>
            <c:strRef>
              <c:f>'Cashflow 2.5%'!$E$66</c:f>
              <c:strCache>
                <c:ptCount val="1"/>
                <c:pt idx="0">
                  <c:v>Reserve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'Cashflow 2.5%'!$F$65:$K$65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2.5%'!$F$66:$K$66</c:f>
              <c:numCache>
                <c:formatCode>"$"#,##0</c:formatCode>
                <c:ptCount val="6"/>
                <c:pt idx="0">
                  <c:v>-383720.51000000007</c:v>
                </c:pt>
                <c:pt idx="1">
                  <c:v>-131829.92468154232</c:v>
                </c:pt>
                <c:pt idx="2">
                  <c:v>28607.021403015475</c:v>
                </c:pt>
                <c:pt idx="3">
                  <c:v>151371.66317059775</c:v>
                </c:pt>
                <c:pt idx="4">
                  <c:v>211461.18100473238</c:v>
                </c:pt>
                <c:pt idx="5">
                  <c:v>267228.43167847884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5EA-4122-8CCD-B1C70289CDFE}"/>
            </c:ext>
          </c:extLst>
        </c:ser>
        <c:ser>
          <c:idx val="1"/>
          <c:order val="1"/>
          <c:tx>
            <c:strRef>
              <c:f>'Cashflow 2.5%'!$E$67</c:f>
              <c:strCache>
                <c:ptCount val="1"/>
                <c:pt idx="0">
                  <c:v>Revenue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'Cashflow 2.5%'!$F$65:$K$65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2.5%'!$F$67:$K$67</c:f>
              <c:numCache>
                <c:formatCode>"$"#,##0</c:formatCode>
                <c:ptCount val="6"/>
                <c:pt idx="0">
                  <c:v>367038.48999999993</c:v>
                </c:pt>
                <c:pt idx="1">
                  <c:v>951725.5853184578</c:v>
                </c:pt>
                <c:pt idx="2">
                  <c:v>1031709.2210845578</c:v>
                </c:pt>
                <c:pt idx="3">
                  <c:v>1081678.4486195825</c:v>
                </c:pt>
                <c:pt idx="4">
                  <c:v>1135055.652152305</c:v>
                </c:pt>
                <c:pt idx="5">
                  <c:v>1190229.6824716092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EA-4122-8CCD-B1C70289C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995560"/>
        <c:axId val="780000152"/>
      </c:lineChart>
      <c:catAx>
        <c:axId val="77999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000152"/>
        <c:crosses val="autoZero"/>
        <c:auto val="1"/>
        <c:lblAlgn val="ctr"/>
        <c:lblOffset val="100"/>
        <c:noMultiLvlLbl val="0"/>
      </c:catAx>
      <c:valAx>
        <c:axId val="7800001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99556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59154566757861"/>
          <c:y val="0.14109317721795697"/>
          <c:w val="0.20487839291740373"/>
          <c:h val="0.76805174711926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Residential Bill Comparison (1" Meter)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'Bill Impact'!$R$7</c:f>
              <c:strCache>
                <c:ptCount val="1"/>
                <c:pt idx="0">
                  <c:v>Existing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746475413149681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87-4F49-8EE7-FE0961BE52C2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87-4F49-8EE7-FE0961BE52C2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87-4F49-8EE7-FE0961BE52C2}"/>
                </c:ext>
              </c:extLst>
            </c:dLbl>
            <c:dLbl>
              <c:idx val="3"/>
              <c:layout>
                <c:manualLayout>
                  <c:x val="1.751600438699989E-3"/>
                  <c:y val="-8.589491491340001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87-4F49-8EE7-FE0961BE52C2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87-4F49-8EE7-FE0961BE52C2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87-4F49-8EE7-FE0961BE52C2}"/>
                </c:ext>
              </c:extLst>
            </c:dLbl>
            <c:dLbl>
              <c:idx val="6"/>
              <c:layout>
                <c:manualLayout>
                  <c:x val="0"/>
                  <c:y val="-0.141185475273674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87-4F49-8EE7-FE0961BE52C2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87-4F49-8EE7-FE0961BE52C2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'Bill Impact'!$S$6:$Z$6</c:f>
              <c:strCache>
                <c:ptCount val="8"/>
                <c:pt idx="0">
                  <c:v>6 CCF</c:v>
                </c:pt>
                <c:pt idx="1">
                  <c:v>6 CCF</c:v>
                </c:pt>
                <c:pt idx="2">
                  <c:v> CCF</c:v>
                </c:pt>
                <c:pt idx="3">
                  <c:v>12 CCF</c:v>
                </c:pt>
                <c:pt idx="4">
                  <c:v>12 CCF</c:v>
                </c:pt>
                <c:pt idx="5">
                  <c:v> CCF</c:v>
                </c:pt>
                <c:pt idx="6">
                  <c:v>24 CCF</c:v>
                </c:pt>
                <c:pt idx="7">
                  <c:v>24 CCF</c:v>
                </c:pt>
              </c:strCache>
            </c:strRef>
          </c:cat>
          <c:val>
            <c:numRef>
              <c:f>'Bill Impact'!$S$7:$Z$7</c:f>
              <c:numCache>
                <c:formatCode>General</c:formatCode>
                <c:ptCount val="8"/>
                <c:pt idx="0" formatCode="&quot;$&quot;#,##0.00">
                  <c:v>16.73</c:v>
                </c:pt>
                <c:pt idx="3" formatCode="&quot;$&quot;#,##0.00">
                  <c:v>28.97</c:v>
                </c:pt>
                <c:pt idx="6" formatCode="&quot;$&quot;#,##0.00">
                  <c:v>58.28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87-4F49-8EE7-FE0961BE52C2}"/>
            </c:ext>
          </c:extLst>
        </c:ser>
        <c:ser>
          <c:idx val="1"/>
          <c:order val="1"/>
          <c:tx>
            <c:strRef>
              <c:f>'Bill Impact'!$R$8</c:f>
              <c:strCache>
                <c:ptCount val="1"/>
                <c:pt idx="0">
                  <c:v>Proposed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87-4F49-8EE7-FE0961BE52C2}"/>
                </c:ext>
              </c:extLst>
            </c:dLbl>
            <c:dLbl>
              <c:idx val="1"/>
              <c:layout>
                <c:manualLayout>
                  <c:x val="3.5032008774001063E-3"/>
                  <c:y val="-0.15937797689077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87-4F49-8EE7-FE0961BE52C2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87-4F49-8EE7-FE0961BE52C2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87-4F49-8EE7-FE0961BE52C2}"/>
                </c:ext>
              </c:extLst>
            </c:dLbl>
            <c:dLbl>
              <c:idx val="4"/>
              <c:layout>
                <c:manualLayout>
                  <c:x val="0"/>
                  <c:y val="-0.2015041570677930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87-4F49-8EE7-FE0961BE52C2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D87-4F49-8EE7-FE0961BE52C2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D87-4F49-8EE7-FE0961BE52C2}"/>
                </c:ext>
              </c:extLst>
            </c:dLbl>
            <c:dLbl>
              <c:idx val="7"/>
              <c:layout>
                <c:manualLayout>
                  <c:x val="-1.2844921498171143E-16"/>
                  <c:y val="-0.367375505715112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87-4F49-8EE7-FE0961BE52C2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'Bill Impact'!$S$6:$Z$6</c:f>
              <c:strCache>
                <c:ptCount val="8"/>
                <c:pt idx="0">
                  <c:v>6 CCF</c:v>
                </c:pt>
                <c:pt idx="1">
                  <c:v>6 CCF</c:v>
                </c:pt>
                <c:pt idx="2">
                  <c:v> CCF</c:v>
                </c:pt>
                <c:pt idx="3">
                  <c:v>12 CCF</c:v>
                </c:pt>
                <c:pt idx="4">
                  <c:v>12 CCF</c:v>
                </c:pt>
                <c:pt idx="5">
                  <c:v> CCF</c:v>
                </c:pt>
                <c:pt idx="6">
                  <c:v>24 CCF</c:v>
                </c:pt>
                <c:pt idx="7">
                  <c:v>24 CCF</c:v>
                </c:pt>
              </c:strCache>
            </c:strRef>
          </c:cat>
          <c:val>
            <c:numRef>
              <c:f>'Bill Impact'!$S$8:$Z$8</c:f>
              <c:numCache>
                <c:formatCode>"$"#,##0.00</c:formatCode>
                <c:ptCount val="8"/>
                <c:pt idx="1">
                  <c:v>56.23</c:v>
                </c:pt>
                <c:pt idx="4">
                  <c:v>86.22999999999999</c:v>
                </c:pt>
                <c:pt idx="7">
                  <c:v>179.95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D87-4F49-8EE7-FE0961BE5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429109048"/>
        <c:axId val="429108064"/>
      </c:barChart>
      <c:catAx>
        <c:axId val="42910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08064"/>
        <c:crosses val="autoZero"/>
        <c:auto val="1"/>
        <c:lblAlgn val="ctr"/>
        <c:lblOffset val="100"/>
        <c:noMultiLvlLbl val="0"/>
      </c:catAx>
      <c:valAx>
        <c:axId val="42910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910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Average use of 10 ccf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313681573103021E-2"/>
          <c:y val="9.529796467755669E-2"/>
          <c:w val="0.92710503666191268"/>
          <c:h val="0.5987152428182313"/>
        </c:manualLayout>
      </c:layout>
      <c:barChart>
        <c:barDir val="col"/>
        <c:grouping val="stacked"/>
        <c:varyColors val="0"/>
        <c:ser>
          <c:idx val="0"/>
          <c:order val="0"/>
          <c:tx>
            <c:v>Fixed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9E-4B0C-8890-36D7BD5AA82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9E-4B0C-8890-36D7BD5AA82C}"/>
              </c:ext>
            </c:extLst>
          </c:dPt>
          <c:cat>
            <c:strRef>
              <c:f>'Water Rate Survey'!$B$29:$B$38</c:f>
              <c:strCache>
                <c:ptCount val="10"/>
                <c:pt idx="0">
                  <c:v>San Miguel CSD</c:v>
                </c:pt>
                <c:pt idx="1">
                  <c:v>Templeton CSD</c:v>
                </c:pt>
                <c:pt idx="2">
                  <c:v>Paso Robles</c:v>
                </c:pt>
                <c:pt idx="3">
                  <c:v>Santa Margarita (SLO CO CSA 23)</c:v>
                </c:pt>
                <c:pt idx="4">
                  <c:v>San Miguel CSD (Proposed)</c:v>
                </c:pt>
                <c:pt idx="5">
                  <c:v>San Louis Obispo</c:v>
                </c:pt>
                <c:pt idx="6">
                  <c:v>Cambria CSD</c:v>
                </c:pt>
                <c:pt idx="7">
                  <c:v>Morro Bay</c:v>
                </c:pt>
                <c:pt idx="8">
                  <c:v>Los Osos CSD</c:v>
                </c:pt>
                <c:pt idx="9">
                  <c:v>San Simeon CSD</c:v>
                </c:pt>
              </c:strCache>
            </c:strRef>
          </c:cat>
          <c:val>
            <c:numRef>
              <c:f>'Water Rate Survey'!$C$29:$C$38</c:f>
              <c:numCache>
                <c:formatCode>"$"#,##0.00_);\("$"#,##0.00\)</c:formatCode>
                <c:ptCount val="10"/>
                <c:pt idx="0">
                  <c:v>14.69</c:v>
                </c:pt>
                <c:pt idx="1">
                  <c:v>26.85</c:v>
                </c:pt>
                <c:pt idx="2">
                  <c:v>6.25</c:v>
                </c:pt>
                <c:pt idx="3">
                  <c:v>34.869999999999997</c:v>
                </c:pt>
                <c:pt idx="4">
                  <c:v>52.18</c:v>
                </c:pt>
                <c:pt idx="5">
                  <c:v>12.33</c:v>
                </c:pt>
                <c:pt idx="6">
                  <c:v>13.26</c:v>
                </c:pt>
                <c:pt idx="7">
                  <c:v>28</c:v>
                </c:pt>
                <c:pt idx="8">
                  <c:v>65</c:v>
                </c:pt>
                <c:pt idx="9">
                  <c:v>32.33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9E-4B0C-8890-36D7BD5AA82C}"/>
            </c:ext>
          </c:extLst>
        </c:ser>
        <c:ser>
          <c:idx val="1"/>
          <c:order val="1"/>
          <c:tx>
            <c:v>Volumetric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19E-4B0C-8890-36D7BD5AA82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19E-4B0C-8890-36D7BD5AA82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19E-4B0C-8890-36D7BD5AA82C}"/>
              </c:ext>
            </c:extLst>
          </c:dPt>
          <c:cat>
            <c:strRef>
              <c:f>'Water Rate Survey'!$B$29:$B$38</c:f>
              <c:strCache>
                <c:ptCount val="10"/>
                <c:pt idx="0">
                  <c:v>San Miguel CSD</c:v>
                </c:pt>
                <c:pt idx="1">
                  <c:v>Templeton CSD</c:v>
                </c:pt>
                <c:pt idx="2">
                  <c:v>Paso Robles</c:v>
                </c:pt>
                <c:pt idx="3">
                  <c:v>Santa Margarita (SLO CO CSA 23)</c:v>
                </c:pt>
                <c:pt idx="4">
                  <c:v>San Miguel CSD (Proposed)</c:v>
                </c:pt>
                <c:pt idx="5">
                  <c:v>San Louis Obispo</c:v>
                </c:pt>
                <c:pt idx="6">
                  <c:v>Cambria CSD</c:v>
                </c:pt>
                <c:pt idx="7">
                  <c:v>Morro Bay</c:v>
                </c:pt>
                <c:pt idx="8">
                  <c:v>Los Osos CSD</c:v>
                </c:pt>
                <c:pt idx="9">
                  <c:v>San Simeon CSD</c:v>
                </c:pt>
              </c:strCache>
            </c:strRef>
          </c:cat>
          <c:val>
            <c:numRef>
              <c:f>'Water Rate Survey'!$D$29:$D$38</c:f>
              <c:numCache>
                <c:formatCode>"$"#,##0.00_);\("$"#,##0.00\)</c:formatCode>
                <c:ptCount val="10"/>
                <c:pt idx="0">
                  <c:v>10.199999999999999</c:v>
                </c:pt>
                <c:pt idx="1">
                  <c:v>14.91</c:v>
                </c:pt>
                <c:pt idx="2">
                  <c:v>52.599999999999994</c:v>
                </c:pt>
                <c:pt idx="3">
                  <c:v>31</c:v>
                </c:pt>
                <c:pt idx="4">
                  <c:v>25.45</c:v>
                </c:pt>
                <c:pt idx="5">
                  <c:v>76.319999999999993</c:v>
                </c:pt>
                <c:pt idx="6">
                  <c:v>80.08</c:v>
                </c:pt>
                <c:pt idx="7">
                  <c:v>67.5</c:v>
                </c:pt>
                <c:pt idx="8">
                  <c:v>58.75</c:v>
                </c:pt>
                <c:pt idx="9">
                  <c:v>115.5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9E-4B0C-8890-36D7BD5AA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2277912"/>
        <c:axId val="902283816"/>
      </c:barChart>
      <c:lineChart>
        <c:grouping val="standard"/>
        <c:varyColors val="0"/>
        <c:ser>
          <c:idx val="2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'Water Rate Survey'!$B$29:$B$38</c:f>
              <c:strCache>
                <c:ptCount val="10"/>
                <c:pt idx="0">
                  <c:v>San Miguel CSD</c:v>
                </c:pt>
                <c:pt idx="1">
                  <c:v>Templeton CSD</c:v>
                </c:pt>
                <c:pt idx="2">
                  <c:v>Paso Robles</c:v>
                </c:pt>
                <c:pt idx="3">
                  <c:v>Santa Margarita (SLO CO CSA 23)</c:v>
                </c:pt>
                <c:pt idx="4">
                  <c:v>San Miguel CSD (Proposed)</c:v>
                </c:pt>
                <c:pt idx="5">
                  <c:v>San Louis Obispo</c:v>
                </c:pt>
                <c:pt idx="6">
                  <c:v>Cambria CSD</c:v>
                </c:pt>
                <c:pt idx="7">
                  <c:v>Morro Bay</c:v>
                </c:pt>
                <c:pt idx="8">
                  <c:v>Los Osos CSD</c:v>
                </c:pt>
                <c:pt idx="9">
                  <c:v>San Simeon CSD</c:v>
                </c:pt>
              </c:strCache>
            </c:strRef>
          </c:cat>
          <c:val>
            <c:numRef>
              <c:f>'Water Rate Survey'!$E$29:$E$38</c:f>
              <c:numCache>
                <c:formatCode>"$"#,##0.00_);\("$"#,##0.00\)</c:formatCode>
                <c:ptCount val="10"/>
                <c:pt idx="0">
                  <c:v>24.89</c:v>
                </c:pt>
                <c:pt idx="1">
                  <c:v>41.760000000000005</c:v>
                </c:pt>
                <c:pt idx="2">
                  <c:v>58.849999999999994</c:v>
                </c:pt>
                <c:pt idx="3">
                  <c:v>65.87</c:v>
                </c:pt>
                <c:pt idx="4">
                  <c:v>77.63</c:v>
                </c:pt>
                <c:pt idx="5">
                  <c:v>88.649999999999991</c:v>
                </c:pt>
                <c:pt idx="6">
                  <c:v>93.34</c:v>
                </c:pt>
                <c:pt idx="7">
                  <c:v>95.5</c:v>
                </c:pt>
                <c:pt idx="8">
                  <c:v>123.75</c:v>
                </c:pt>
                <c:pt idx="9">
                  <c:v>147.82999999999998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19E-4B0C-8890-36D7BD5AA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2277912"/>
        <c:axId val="902283816"/>
      </c:lineChart>
      <c:catAx>
        <c:axId val="90227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283816"/>
        <c:crosses val="autoZero"/>
        <c:auto val="1"/>
        <c:lblAlgn val="ctr"/>
        <c:lblOffset val="100"/>
        <c:noMultiLvlLbl val="0"/>
      </c:catAx>
      <c:valAx>
        <c:axId val="90228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277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76114231455241E-2"/>
          <c:y val="4.0648332881989158E-2"/>
          <c:w val="0.88567664039479677"/>
          <c:h val="0.827974678793489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'Capital Improvements (3)'!$S$37</c:f>
              <c:strCache>
                <c:ptCount val="1"/>
                <c:pt idx="0">
                  <c:v>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'Capital Improvements (3)'!$T$36:$AC$36</c:f>
              <c:strCache>
                <c:ptCount val="10"/>
                <c:pt idx="0">
                  <c:v>FY 17-18</c:v>
                </c:pt>
                <c:pt idx="1">
                  <c:v>FY 18-19</c:v>
                </c:pt>
                <c:pt idx="2">
                  <c:v>FY 19-20</c:v>
                </c:pt>
                <c:pt idx="3">
                  <c:v>FY 20-21</c:v>
                </c:pt>
                <c:pt idx="4">
                  <c:v>FY 21-22</c:v>
                </c:pt>
                <c:pt idx="5">
                  <c:v>FY 22-23</c:v>
                </c:pt>
                <c:pt idx="6">
                  <c:v>FY 23-24</c:v>
                </c:pt>
                <c:pt idx="7">
                  <c:v>FY 24-25</c:v>
                </c:pt>
                <c:pt idx="8">
                  <c:v>FY 25-26</c:v>
                </c:pt>
                <c:pt idx="9">
                  <c:v>FY 26-27</c:v>
                </c:pt>
              </c:strCache>
            </c:strRef>
          </c:cat>
          <c:val>
            <c:numRef>
              <c:f>'Capital Improvements (3)'!$T$37:$AC$37</c:f>
              <c:numCache>
                <c:formatCode>"$"#,##0</c:formatCode>
                <c:ptCount val="10"/>
                <c:pt idx="0">
                  <c:v>215000</c:v>
                </c:pt>
                <c:pt idx="1">
                  <c:v>473800</c:v>
                </c:pt>
                <c:pt idx="2">
                  <c:v>844476.39999999991</c:v>
                </c:pt>
                <c:pt idx="3">
                  <c:v>1932760.8812500001</c:v>
                </c:pt>
                <c:pt idx="4">
                  <c:v>2263793.2705023102</c:v>
                </c:pt>
                <c:pt idx="5">
                  <c:v>872354.90018482436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5-4F8E-8D96-624BE46855D1}"/>
            </c:ext>
          </c:extLst>
        </c:ser>
        <c:ser>
          <c:idx val="1"/>
          <c:order val="1"/>
          <c:tx>
            <c:strRef>
              <c:f>'Capital Improvements (3)'!$S$38</c:f>
              <c:strCache>
                <c:ptCount val="1"/>
                <c:pt idx="0">
                  <c:v>Collection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'Capital Improvements (3)'!$T$36:$AC$36</c:f>
              <c:strCache>
                <c:ptCount val="10"/>
                <c:pt idx="0">
                  <c:v>FY 17-18</c:v>
                </c:pt>
                <c:pt idx="1">
                  <c:v>FY 18-19</c:v>
                </c:pt>
                <c:pt idx="2">
                  <c:v>FY 19-20</c:v>
                </c:pt>
                <c:pt idx="3">
                  <c:v>FY 20-21</c:v>
                </c:pt>
                <c:pt idx="4">
                  <c:v>FY 21-22</c:v>
                </c:pt>
                <c:pt idx="5">
                  <c:v>FY 22-23</c:v>
                </c:pt>
                <c:pt idx="6">
                  <c:v>FY 23-24</c:v>
                </c:pt>
                <c:pt idx="7">
                  <c:v>FY 24-25</c:v>
                </c:pt>
                <c:pt idx="8">
                  <c:v>FY 25-26</c:v>
                </c:pt>
                <c:pt idx="9">
                  <c:v>FY 26-27</c:v>
                </c:pt>
              </c:strCache>
            </c:strRef>
          </c:cat>
          <c:val>
            <c:numRef>
              <c:f>'Capital Improvements (3)'!$T$38:$AC$38</c:f>
              <c:numCache>
                <c:formatCode>"$"#,##0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39783.75</c:v>
                </c:pt>
                <c:pt idx="3">
                  <c:v>0</c:v>
                </c:pt>
                <c:pt idx="4">
                  <c:v>5077139.8531721309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5-4F8E-8D96-624BE46855D1}"/>
            </c:ext>
          </c:extLst>
        </c:ser>
        <c:ser>
          <c:idx val="2"/>
          <c:order val="2"/>
          <c:tx>
            <c:strRef>
              <c:f>'Capital Improvements (3)'!$S$39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'Capital Improvements (3)'!$T$36:$AC$36</c:f>
              <c:strCache>
                <c:ptCount val="10"/>
                <c:pt idx="0">
                  <c:v>FY 17-18</c:v>
                </c:pt>
                <c:pt idx="1">
                  <c:v>FY 18-19</c:v>
                </c:pt>
                <c:pt idx="2">
                  <c:v>FY 19-20</c:v>
                </c:pt>
                <c:pt idx="3">
                  <c:v>FY 20-21</c:v>
                </c:pt>
                <c:pt idx="4">
                  <c:v>FY 21-22</c:v>
                </c:pt>
                <c:pt idx="5">
                  <c:v>FY 22-23</c:v>
                </c:pt>
                <c:pt idx="6">
                  <c:v>FY 23-24</c:v>
                </c:pt>
                <c:pt idx="7">
                  <c:v>FY 24-25</c:v>
                </c:pt>
                <c:pt idx="8">
                  <c:v>FY 25-26</c:v>
                </c:pt>
                <c:pt idx="9">
                  <c:v>FY 26-27</c:v>
                </c:pt>
              </c:strCache>
            </c:strRef>
          </c:cat>
          <c:val>
            <c:numRef>
              <c:f>'Capital Improvements (3)'!$T$39:$AC$39</c:f>
              <c:numCache>
                <c:formatCode>"$"#,##0</c:formatCode>
                <c:ptCount val="10"/>
                <c:pt idx="0">
                  <c:v>0</c:v>
                </c:pt>
                <c:pt idx="1">
                  <c:v>51500</c:v>
                </c:pt>
                <c:pt idx="2">
                  <c:v>53045</c:v>
                </c:pt>
                <c:pt idx="3">
                  <c:v>0</c:v>
                </c:pt>
                <c:pt idx="4">
                  <c:v>112550.88100000005</c:v>
                </c:pt>
                <c:pt idx="5">
                  <c:v>115927.40743000002</c:v>
                </c:pt>
                <c:pt idx="6">
                  <c:v>119405.22965290002</c:v>
                </c:pt>
                <c:pt idx="7">
                  <c:v>122987.38654248702</c:v>
                </c:pt>
                <c:pt idx="8">
                  <c:v>126677.00813876164</c:v>
                </c:pt>
                <c:pt idx="9">
                  <c:v>130477.3183829245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C5-4F8E-8D96-624BE4685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2451783"/>
        <c:axId val="302447191"/>
      </c:barChart>
      <c:lineChart>
        <c:grouping val="standard"/>
        <c:varyColors val="0"/>
        <c:ser>
          <c:idx val="3"/>
          <c:order val="3"/>
          <c:tx>
            <c:strRef>
              <c:f>'Capital Improvements (3)'!$S$40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'Capital Improvements (3)'!$T$36:$AC$36</c:f>
              <c:strCache>
                <c:ptCount val="10"/>
                <c:pt idx="0">
                  <c:v>FY 17-18</c:v>
                </c:pt>
                <c:pt idx="1">
                  <c:v>FY 18-19</c:v>
                </c:pt>
                <c:pt idx="2">
                  <c:v>FY 19-20</c:v>
                </c:pt>
                <c:pt idx="3">
                  <c:v>FY 20-21</c:v>
                </c:pt>
                <c:pt idx="4">
                  <c:v>FY 21-22</c:v>
                </c:pt>
                <c:pt idx="5">
                  <c:v>FY 22-23</c:v>
                </c:pt>
                <c:pt idx="6">
                  <c:v>FY 23-24</c:v>
                </c:pt>
                <c:pt idx="7">
                  <c:v>FY 24-25</c:v>
                </c:pt>
                <c:pt idx="8">
                  <c:v>FY 25-26</c:v>
                </c:pt>
                <c:pt idx="9">
                  <c:v>FY 26-27</c:v>
                </c:pt>
              </c:strCache>
            </c:strRef>
          </c:cat>
          <c:val>
            <c:numRef>
              <c:f>'Capital Improvements (3)'!$T$40:$AC$40</c:f>
            </c:numRef>
          </c:val>
          <c:smooth val="0"/>
          <c:extLst>
            <c:ext xmlns:c16="http://schemas.microsoft.com/office/drawing/2014/chart" uri="{C3380CC4-5D6E-409C-BE32-E72D297353CC}">
              <c16:uniqueId val="{00000003-05C5-4F8E-8D96-624BE4685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602904"/>
        <c:axId val="401610776"/>
      </c:lineChart>
      <c:catAx>
        <c:axId val="302451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47191"/>
        <c:crosses val="autoZero"/>
        <c:auto val="1"/>
        <c:lblAlgn val="ctr"/>
        <c:lblOffset val="100"/>
        <c:noMultiLvlLbl val="0"/>
      </c:catAx>
      <c:valAx>
        <c:axId val="302447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45178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401610776"/>
        <c:scaling>
          <c:orientation val="minMax"/>
        </c:scaling>
        <c:delete val="1"/>
        <c:axPos val="r"/>
        <c:numFmt formatCode="&quot;$&quot;#,##0" sourceLinked="1"/>
        <c:majorTickMark val="out"/>
        <c:minorTickMark val="none"/>
        <c:tickLblPos val="nextTo"/>
        <c:crossAx val="401602904"/>
        <c:crosses val="max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401602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610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840405296939246"/>
          <c:y val="0.31620730176895073"/>
          <c:w val="0.14627797094363534"/>
          <c:h val="0.347038149388732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86474472330829"/>
          <c:y val="5.1796450701050316E-2"/>
          <c:w val="0.6242837597408567"/>
          <c:h val="0.83896828292355929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'Cashflow 2.5% (3)'!$E$69</c:f>
              <c:strCache>
                <c:ptCount val="1"/>
                <c:pt idx="0">
                  <c:v>O&amp;M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'Cashflow 2.5% (3)'!$F$66:$K$66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 (3)'!$F$69:$K$69</c:f>
              <c:numCache>
                <c:formatCode>"$"#,##0</c:formatCode>
                <c:ptCount val="6"/>
                <c:pt idx="0">
                  <c:v>623661</c:v>
                </c:pt>
                <c:pt idx="1">
                  <c:v>546338</c:v>
                </c:pt>
                <c:pt idx="2">
                  <c:v>566987</c:v>
                </c:pt>
                <c:pt idx="3">
                  <c:v>588469</c:v>
                </c:pt>
                <c:pt idx="4">
                  <c:v>610819</c:v>
                </c:pt>
                <c:pt idx="5">
                  <c:v>688461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4-4AEF-B4E4-EF8131394400}"/>
            </c:ext>
          </c:extLst>
        </c:ser>
        <c:ser>
          <c:idx val="3"/>
          <c:order val="3"/>
          <c:tx>
            <c:strRef>
              <c:f>'Cashflow 2.5% (3)'!$E$70</c:f>
              <c:strCache>
                <c:ptCount val="1"/>
                <c:pt idx="0">
                  <c:v>Cash Funded Capital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'Cashflow 2.5% (3)'!$F$66:$K$66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 (3)'!$F$70:$K$70</c:f>
              <c:numCache>
                <c:formatCode>"$"#,##0</c:formatCode>
                <c:ptCount val="6"/>
                <c:pt idx="0">
                  <c:v>70000</c:v>
                </c:pt>
                <c:pt idx="1">
                  <c:v>300</c:v>
                </c:pt>
                <c:pt idx="2">
                  <c:v>15066.949999999953</c:v>
                </c:pt>
                <c:pt idx="3">
                  <c:v>66380.440625000047</c:v>
                </c:pt>
                <c:pt idx="4">
                  <c:v>21587.369423286058</c:v>
                </c:pt>
                <c:pt idx="5">
                  <c:v>52104.857522412203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4-4AEF-B4E4-EF8131394400}"/>
            </c:ext>
          </c:extLst>
        </c:ser>
        <c:ser>
          <c:idx val="4"/>
          <c:order val="4"/>
          <c:tx>
            <c:strRef>
              <c:f>'Cashflow 2.5% (3)'!$E$71</c:f>
              <c:strCache>
                <c:ptCount val="1"/>
                <c:pt idx="0">
                  <c:v>Debt Service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'Cashflow 2.5% (3)'!$F$66:$K$66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 (3)'!$F$71:$K$71</c:f>
              <c:numCache>
                <c:formatCode>"$"#,##0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324000</c:v>
                </c:pt>
                <c:pt idx="3">
                  <c:v>324000</c:v>
                </c:pt>
                <c:pt idx="4">
                  <c:v>324000</c:v>
                </c:pt>
                <c:pt idx="5">
                  <c:v>370000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4-4AEF-B4E4-EF8131394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9995560"/>
        <c:axId val="780000152"/>
      </c:barChart>
      <c:lineChart>
        <c:grouping val="standard"/>
        <c:varyColors val="0"/>
        <c:ser>
          <c:idx val="0"/>
          <c:order val="0"/>
          <c:tx>
            <c:strRef>
              <c:f>'Cashflow 2.5% (3)'!$E$67</c:f>
              <c:strCache>
                <c:ptCount val="1"/>
                <c:pt idx="0">
                  <c:v>Reserve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cat>
            <c:strRef>
              <c:f>'Cashflow 2.5% (3)'!$F$66:$K$66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 (3)'!$F$67:$K$67</c:f>
              <c:numCache>
                <c:formatCode>"$"#,##0</c:formatCode>
                <c:ptCount val="6"/>
                <c:pt idx="0">
                  <c:v>-268872.44999999995</c:v>
                </c:pt>
                <c:pt idx="1">
                  <c:v>-88256.541964160861</c:v>
                </c:pt>
                <c:pt idx="2">
                  <c:v>6591.9449151942972</c:v>
                </c:pt>
                <c:pt idx="3">
                  <c:v>123764.17021017428</c:v>
                </c:pt>
                <c:pt idx="4">
                  <c:v>315857.55657299049</c:v>
                </c:pt>
                <c:pt idx="5">
                  <c:v>409066.10557061667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034-4AEF-B4E4-EF8131394400}"/>
            </c:ext>
          </c:extLst>
        </c:ser>
        <c:ser>
          <c:idx val="1"/>
          <c:order val="1"/>
          <c:tx>
            <c:strRef>
              <c:f>'Cashflow 2.5% (3)'!$E$68</c:f>
              <c:strCache>
                <c:ptCount val="1"/>
                <c:pt idx="0">
                  <c:v>Revenue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'Cashflow 2.5% (3)'!$F$66:$K$66</c:f>
              <c:strCache>
                <c:ptCount val="6"/>
                <c:pt idx="0">
                  <c:v>FY 17/18</c:v>
                </c:pt>
                <c:pt idx="1">
                  <c:v>FY 18/19</c:v>
                </c:pt>
                <c:pt idx="2">
                  <c:v>FY 19/20</c:v>
                </c:pt>
                <c:pt idx="3">
                  <c:v>FY 20/21</c:v>
                </c:pt>
                <c:pt idx="4">
                  <c:v>FY 21/22</c:v>
                </c:pt>
                <c:pt idx="5">
                  <c:v>FY 22/23</c:v>
                </c:pt>
              </c:strCache>
            </c:strRef>
          </c:cat>
          <c:val>
            <c:numRef>
              <c:f>'Cashflow 2.5% (3)'!$F$68:$K$68</c:f>
              <c:numCache>
                <c:formatCode>"$"#,##0</c:formatCode>
                <c:ptCount val="6"/>
                <c:pt idx="0">
                  <c:v>445169.77500000002</c:v>
                </c:pt>
                <c:pt idx="1">
                  <c:v>727253.90803583909</c:v>
                </c:pt>
                <c:pt idx="2">
                  <c:v>1000902.4368793551</c:v>
                </c:pt>
                <c:pt idx="3">
                  <c:v>1096021.66591998</c:v>
                </c:pt>
                <c:pt idx="4">
                  <c:v>1148499.7557861023</c:v>
                </c:pt>
                <c:pt idx="5">
                  <c:v>1203774.4065200384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034-4AEF-B4E4-EF8131394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995560"/>
        <c:axId val="780000152"/>
      </c:lineChart>
      <c:catAx>
        <c:axId val="77999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000152"/>
        <c:crosses val="autoZero"/>
        <c:auto val="1"/>
        <c:lblAlgn val="ctr"/>
        <c:lblOffset val="100"/>
        <c:noMultiLvlLbl val="0"/>
      </c:catAx>
      <c:valAx>
        <c:axId val="7800001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99556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264286139186755"/>
          <c:y val="0.16173608796045377"/>
          <c:w val="0.22735711444105555"/>
          <c:h val="0.69569477877970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05128937089721E-2"/>
          <c:y val="2.4991324695779953E-2"/>
          <c:w val="0.8921860784929434"/>
          <c:h val="0.75185244446092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'Sewer Rate Survey'!$E$24</c:f>
              <c:strCache>
                <c:ptCount val="1"/>
                <c:pt idx="0">
                  <c:v>Total Charge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58-4B83-A01D-FA9EE7E90E0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58-4B83-A01D-FA9EE7E90E05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58-4B83-A01D-FA9EE7E90E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'Sewer Rate Survey'!$B$30:$B$38</c:f>
              <c:strCache>
                <c:ptCount val="9"/>
                <c:pt idx="0">
                  <c:v>San Miguel CSD</c:v>
                </c:pt>
                <c:pt idx="1">
                  <c:v>Paso Robles</c:v>
                </c:pt>
                <c:pt idx="2">
                  <c:v>Cambria CSD</c:v>
                </c:pt>
                <c:pt idx="3">
                  <c:v>San Miguel CSD (Proposed)</c:v>
                </c:pt>
                <c:pt idx="4">
                  <c:v>Morro Bay</c:v>
                </c:pt>
                <c:pt idx="5">
                  <c:v>San Simeon CSD</c:v>
                </c:pt>
                <c:pt idx="6">
                  <c:v>San Louis Obispo</c:v>
                </c:pt>
                <c:pt idx="7">
                  <c:v>SLO CO CSA 18</c:v>
                </c:pt>
                <c:pt idx="8">
                  <c:v>Los Osos</c:v>
                </c:pt>
              </c:strCache>
            </c:strRef>
          </c:cat>
          <c:val>
            <c:numRef>
              <c:f>'Sewer Rate Survey'!$E$30:$E$38</c:f>
              <c:numCache>
                <c:formatCode>"$"#,##0.00_);\("$"#,##0.00\)</c:formatCode>
                <c:ptCount val="9"/>
                <c:pt idx="0">
                  <c:v>37.090000000000003</c:v>
                </c:pt>
                <c:pt idx="1">
                  <c:v>54.6</c:v>
                </c:pt>
                <c:pt idx="2">
                  <c:v>62.820000000000007</c:v>
                </c:pt>
                <c:pt idx="3">
                  <c:v>72.3</c:v>
                </c:pt>
                <c:pt idx="4">
                  <c:v>77</c:v>
                </c:pt>
                <c:pt idx="5">
                  <c:v>86.8</c:v>
                </c:pt>
                <c:pt idx="6">
                  <c:v>108.11849999999998</c:v>
                </c:pt>
                <c:pt idx="7">
                  <c:v>115.40833333333335</c:v>
                </c:pt>
                <c:pt idx="8">
                  <c:v>134.39333333333332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58-4B83-A01D-FA9EE7E90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2277912"/>
        <c:axId val="902283816"/>
      </c:barChart>
      <c:catAx>
        <c:axId val="90227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283816"/>
        <c:crosses val="autoZero"/>
        <c:auto val="1"/>
        <c:lblAlgn val="ctr"/>
        <c:lblOffset val="100"/>
        <c:noMultiLvlLbl val="0"/>
      </c:catAx>
      <c:valAx>
        <c:axId val="90228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277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7E9BB-DCB7-470B-802A-0809C0CB4C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D44B7-4CBE-411C-A695-B04E18EEE2E4}">
      <dgm:prSet phldrT="[Text]"/>
      <dgm:spPr/>
      <dgm:t>
        <a:bodyPr/>
        <a:lstStyle/>
        <a:p>
          <a:r>
            <a:rPr lang="en-US" dirty="0"/>
            <a:t>Less than 40% of bills greater than 6 CCF</a:t>
          </a:r>
        </a:p>
      </dgm:t>
    </dgm:pt>
    <dgm:pt modelId="{6F8A389F-ED05-4FEF-8A42-156D965C1B22}" type="parTrans" cxnId="{9846E6A9-36E6-4231-87D8-787E12798851}">
      <dgm:prSet/>
      <dgm:spPr/>
      <dgm:t>
        <a:bodyPr/>
        <a:lstStyle/>
        <a:p>
          <a:endParaRPr lang="en-US"/>
        </a:p>
      </dgm:t>
    </dgm:pt>
    <dgm:pt modelId="{5EDF319F-7A23-44DD-9556-DDBF78BBFB1C}" type="sibTrans" cxnId="{9846E6A9-36E6-4231-87D8-787E12798851}">
      <dgm:prSet/>
      <dgm:spPr/>
      <dgm:t>
        <a:bodyPr/>
        <a:lstStyle/>
        <a:p>
          <a:endParaRPr lang="en-US"/>
        </a:p>
      </dgm:t>
    </dgm:pt>
    <dgm:pt modelId="{A345C716-930E-4317-A991-7970D00F12E7}">
      <dgm:prSet phldrT="[Text]"/>
      <dgm:spPr/>
      <dgm:t>
        <a:bodyPr/>
        <a:lstStyle/>
        <a:p>
          <a:pPr>
            <a:buNone/>
          </a:pPr>
          <a:r>
            <a:rPr lang="en-US" dirty="0"/>
            <a:t>Bill Increase</a:t>
          </a:r>
        </a:p>
      </dgm:t>
    </dgm:pt>
    <dgm:pt modelId="{987CB143-7502-4F16-B5A0-F23B7571FD1D}" type="parTrans" cxnId="{8BD6F8E8-9AD7-4D2D-AEE0-D432F66A6459}">
      <dgm:prSet/>
      <dgm:spPr/>
      <dgm:t>
        <a:bodyPr/>
        <a:lstStyle/>
        <a:p>
          <a:endParaRPr lang="en-US"/>
        </a:p>
      </dgm:t>
    </dgm:pt>
    <dgm:pt modelId="{2CC21A47-D124-4F16-989A-FDC3BA7FD96D}" type="sibTrans" cxnId="{8BD6F8E8-9AD7-4D2D-AEE0-D432F66A6459}">
      <dgm:prSet/>
      <dgm:spPr/>
      <dgm:t>
        <a:bodyPr/>
        <a:lstStyle/>
        <a:p>
          <a:endParaRPr lang="en-US"/>
        </a:p>
      </dgm:t>
    </dgm:pt>
    <dgm:pt modelId="{299C5A05-EAC0-470B-B9F6-0F7DA8977702}">
      <dgm:prSet phldrT="[Text]"/>
      <dgm:spPr/>
      <dgm:t>
        <a:bodyPr/>
        <a:lstStyle/>
        <a:p>
          <a:r>
            <a:rPr lang="en-US" dirty="0"/>
            <a:t>$40.54</a:t>
          </a:r>
        </a:p>
      </dgm:t>
    </dgm:pt>
    <dgm:pt modelId="{33C156DD-90F9-40AA-AE50-651075C5483E}" type="parTrans" cxnId="{4B6E860B-0A2A-4076-8EAE-E61587B5366D}">
      <dgm:prSet/>
      <dgm:spPr/>
      <dgm:t>
        <a:bodyPr/>
        <a:lstStyle/>
        <a:p>
          <a:endParaRPr lang="en-US"/>
        </a:p>
      </dgm:t>
    </dgm:pt>
    <dgm:pt modelId="{A7988393-D9C5-4298-8CC5-0285E7870AA0}" type="sibTrans" cxnId="{4B6E860B-0A2A-4076-8EAE-E61587B5366D}">
      <dgm:prSet/>
      <dgm:spPr/>
      <dgm:t>
        <a:bodyPr/>
        <a:lstStyle/>
        <a:p>
          <a:endParaRPr lang="en-US"/>
        </a:p>
      </dgm:t>
    </dgm:pt>
    <dgm:pt modelId="{8F3C79E6-897E-46A7-80C5-8B6DC04CC02F}">
      <dgm:prSet phldrT="[Text]"/>
      <dgm:spPr/>
      <dgm:t>
        <a:bodyPr/>
        <a:lstStyle/>
        <a:p>
          <a:r>
            <a:rPr lang="en-US" dirty="0"/>
            <a:t>Less than 75% of bills greater than 12 CCF</a:t>
          </a:r>
        </a:p>
      </dgm:t>
    </dgm:pt>
    <dgm:pt modelId="{322E35DB-2CC1-4999-91C5-7E48D58CB66F}" type="parTrans" cxnId="{CDC97621-FED0-4D86-AB79-7EA0378B566F}">
      <dgm:prSet/>
      <dgm:spPr/>
      <dgm:t>
        <a:bodyPr/>
        <a:lstStyle/>
        <a:p>
          <a:endParaRPr lang="en-US"/>
        </a:p>
      </dgm:t>
    </dgm:pt>
    <dgm:pt modelId="{9F6B9421-257F-4E4A-92A2-D13054F286DD}" type="sibTrans" cxnId="{CDC97621-FED0-4D86-AB79-7EA0378B566F}">
      <dgm:prSet/>
      <dgm:spPr/>
      <dgm:t>
        <a:bodyPr/>
        <a:lstStyle/>
        <a:p>
          <a:endParaRPr lang="en-US"/>
        </a:p>
      </dgm:t>
    </dgm:pt>
    <dgm:pt modelId="{C6E2CF02-A977-4299-9A16-1A1B02EBF2C3}">
      <dgm:prSet phldrT="[Text]"/>
      <dgm:spPr/>
      <dgm:t>
        <a:bodyPr/>
        <a:lstStyle/>
        <a:p>
          <a:pPr>
            <a:buNone/>
          </a:pPr>
          <a:r>
            <a:rPr lang="en-US" dirty="0"/>
            <a:t>Bill Increase</a:t>
          </a:r>
        </a:p>
      </dgm:t>
    </dgm:pt>
    <dgm:pt modelId="{4BA56DEE-52DD-4CA1-9E27-5B20E7F7365B}" type="parTrans" cxnId="{0754A12D-9FC7-4973-9312-6E83CEB6D7EE}">
      <dgm:prSet/>
      <dgm:spPr/>
      <dgm:t>
        <a:bodyPr/>
        <a:lstStyle/>
        <a:p>
          <a:endParaRPr lang="en-US"/>
        </a:p>
      </dgm:t>
    </dgm:pt>
    <dgm:pt modelId="{9B941978-FE79-4920-861D-D4E6013E4835}" type="sibTrans" cxnId="{0754A12D-9FC7-4973-9312-6E83CEB6D7EE}">
      <dgm:prSet/>
      <dgm:spPr/>
      <dgm:t>
        <a:bodyPr/>
        <a:lstStyle/>
        <a:p>
          <a:endParaRPr lang="en-US"/>
        </a:p>
      </dgm:t>
    </dgm:pt>
    <dgm:pt modelId="{AB82DA5D-1FAD-4BC4-83E9-2F79F38150B6}">
      <dgm:prSet phldrT="[Text]"/>
      <dgm:spPr/>
      <dgm:t>
        <a:bodyPr/>
        <a:lstStyle/>
        <a:p>
          <a:r>
            <a:rPr lang="en-US" dirty="0"/>
            <a:t>Less than 95% of bills greater than 24 CCF</a:t>
          </a:r>
        </a:p>
      </dgm:t>
    </dgm:pt>
    <dgm:pt modelId="{6D275F06-6A27-4CDB-96DB-9008124F31C1}" type="parTrans" cxnId="{13ECE272-FD2B-4E24-8906-A8A5BAAF4D26}">
      <dgm:prSet/>
      <dgm:spPr/>
      <dgm:t>
        <a:bodyPr/>
        <a:lstStyle/>
        <a:p>
          <a:endParaRPr lang="en-US"/>
        </a:p>
      </dgm:t>
    </dgm:pt>
    <dgm:pt modelId="{55AC825B-56FB-4D86-AA16-2BB07CD46EF4}" type="sibTrans" cxnId="{13ECE272-FD2B-4E24-8906-A8A5BAAF4D26}">
      <dgm:prSet/>
      <dgm:spPr/>
      <dgm:t>
        <a:bodyPr/>
        <a:lstStyle/>
        <a:p>
          <a:endParaRPr lang="en-US"/>
        </a:p>
      </dgm:t>
    </dgm:pt>
    <dgm:pt modelId="{26831A34-3F9F-4C0A-9135-43F1714C1C4D}">
      <dgm:prSet phldrT="[Text]"/>
      <dgm:spPr/>
      <dgm:t>
        <a:bodyPr/>
        <a:lstStyle/>
        <a:p>
          <a:pPr>
            <a:buNone/>
          </a:pPr>
          <a:r>
            <a:rPr lang="en-US" dirty="0"/>
            <a:t>Bill Increase</a:t>
          </a:r>
        </a:p>
      </dgm:t>
    </dgm:pt>
    <dgm:pt modelId="{FF68791B-0933-48E9-8302-4D924A537E7A}" type="parTrans" cxnId="{14E86C85-377A-4834-889A-26930DE2B614}">
      <dgm:prSet/>
      <dgm:spPr/>
      <dgm:t>
        <a:bodyPr/>
        <a:lstStyle/>
        <a:p>
          <a:endParaRPr lang="en-US"/>
        </a:p>
      </dgm:t>
    </dgm:pt>
    <dgm:pt modelId="{27A3AF89-C500-4CE1-81EA-66CD904936F2}" type="sibTrans" cxnId="{14E86C85-377A-4834-889A-26930DE2B614}">
      <dgm:prSet/>
      <dgm:spPr/>
      <dgm:t>
        <a:bodyPr/>
        <a:lstStyle/>
        <a:p>
          <a:endParaRPr lang="en-US"/>
        </a:p>
      </dgm:t>
    </dgm:pt>
    <dgm:pt modelId="{A3849BB4-8413-458C-8E4C-DCA622708B08}">
      <dgm:prSet/>
      <dgm:spPr/>
      <dgm:t>
        <a:bodyPr/>
        <a:lstStyle/>
        <a:p>
          <a:r>
            <a:rPr lang="en-US" dirty="0"/>
            <a:t>$58.84</a:t>
          </a:r>
        </a:p>
      </dgm:t>
    </dgm:pt>
    <dgm:pt modelId="{5AAB57FA-ADA5-450C-BECF-6236D93E1AB2}" type="parTrans" cxnId="{6CDEA1BA-DDEF-41AB-BA84-920E4125F480}">
      <dgm:prSet/>
      <dgm:spPr/>
      <dgm:t>
        <a:bodyPr/>
        <a:lstStyle/>
        <a:p>
          <a:endParaRPr lang="en-US"/>
        </a:p>
      </dgm:t>
    </dgm:pt>
    <dgm:pt modelId="{EC5F8F3E-CBEA-4C43-8287-A00F9635552A}" type="sibTrans" cxnId="{6CDEA1BA-DDEF-41AB-BA84-920E4125F480}">
      <dgm:prSet/>
      <dgm:spPr/>
      <dgm:t>
        <a:bodyPr/>
        <a:lstStyle/>
        <a:p>
          <a:endParaRPr lang="en-US"/>
        </a:p>
      </dgm:t>
    </dgm:pt>
    <dgm:pt modelId="{35712433-9468-4960-B9C8-55D87D0BDF2A}">
      <dgm:prSet/>
      <dgm:spPr/>
      <dgm:t>
        <a:bodyPr/>
        <a:lstStyle/>
        <a:p>
          <a:r>
            <a:rPr lang="en-US" dirty="0"/>
            <a:t>$124.93</a:t>
          </a:r>
        </a:p>
      </dgm:t>
    </dgm:pt>
    <dgm:pt modelId="{C58BD6E8-AAF1-4CED-9185-FEFA23E52443}" type="parTrans" cxnId="{B85D2DEA-8D3E-4464-9F24-3D7283E4DB78}">
      <dgm:prSet/>
      <dgm:spPr/>
      <dgm:t>
        <a:bodyPr/>
        <a:lstStyle/>
        <a:p>
          <a:endParaRPr lang="en-US"/>
        </a:p>
      </dgm:t>
    </dgm:pt>
    <dgm:pt modelId="{89A23FEA-95C4-4498-BFAF-768A8946B6F5}" type="sibTrans" cxnId="{B85D2DEA-8D3E-4464-9F24-3D7283E4DB78}">
      <dgm:prSet/>
      <dgm:spPr/>
      <dgm:t>
        <a:bodyPr/>
        <a:lstStyle/>
        <a:p>
          <a:endParaRPr lang="en-US"/>
        </a:p>
      </dgm:t>
    </dgm:pt>
    <dgm:pt modelId="{646D07B2-958C-4FE2-AC8F-74DC400094C6}" type="pres">
      <dgm:prSet presAssocID="{3A97E9BB-DCB7-470B-802A-0809C0CB4CAC}" presName="Name0" presStyleCnt="0">
        <dgm:presLayoutVars>
          <dgm:dir/>
          <dgm:animLvl val="lvl"/>
          <dgm:resizeHandles val="exact"/>
        </dgm:presLayoutVars>
      </dgm:prSet>
      <dgm:spPr/>
    </dgm:pt>
    <dgm:pt modelId="{ECF8C90F-6EC6-4482-AE35-E4B41BC2DF45}" type="pres">
      <dgm:prSet presAssocID="{EB2D44B7-4CBE-411C-A695-B04E18EEE2E4}" presName="composite" presStyleCnt="0"/>
      <dgm:spPr/>
    </dgm:pt>
    <dgm:pt modelId="{D2C10C8B-826B-44EB-A94B-489DD3C4827D}" type="pres">
      <dgm:prSet presAssocID="{EB2D44B7-4CBE-411C-A695-B04E18EEE2E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F6F53E5-AF40-4A30-8F7E-EAF0BC78B9C7}" type="pres">
      <dgm:prSet presAssocID="{EB2D44B7-4CBE-411C-A695-B04E18EEE2E4}" presName="desTx" presStyleLbl="alignAccFollowNode1" presStyleIdx="0" presStyleCnt="3">
        <dgm:presLayoutVars>
          <dgm:bulletEnabled val="1"/>
        </dgm:presLayoutVars>
      </dgm:prSet>
      <dgm:spPr/>
    </dgm:pt>
    <dgm:pt modelId="{C7F90971-63FA-40B9-998D-7F4184C403FF}" type="pres">
      <dgm:prSet presAssocID="{5EDF319F-7A23-44DD-9556-DDBF78BBFB1C}" presName="space" presStyleCnt="0"/>
      <dgm:spPr/>
    </dgm:pt>
    <dgm:pt modelId="{1D817735-80CD-4076-8FD3-DB22C6426720}" type="pres">
      <dgm:prSet presAssocID="{8F3C79E6-897E-46A7-80C5-8B6DC04CC02F}" presName="composite" presStyleCnt="0"/>
      <dgm:spPr/>
    </dgm:pt>
    <dgm:pt modelId="{F62A741E-8D80-4F52-A4B3-2C0F906F0D91}" type="pres">
      <dgm:prSet presAssocID="{8F3C79E6-897E-46A7-80C5-8B6DC04CC02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AE9E313-DCA1-4491-B0B5-D6492F15B1A5}" type="pres">
      <dgm:prSet presAssocID="{8F3C79E6-897E-46A7-80C5-8B6DC04CC02F}" presName="desTx" presStyleLbl="alignAccFollowNode1" presStyleIdx="1" presStyleCnt="3">
        <dgm:presLayoutVars>
          <dgm:bulletEnabled val="1"/>
        </dgm:presLayoutVars>
      </dgm:prSet>
      <dgm:spPr/>
    </dgm:pt>
    <dgm:pt modelId="{8B04E37D-5D55-4380-98A1-9788B839A573}" type="pres">
      <dgm:prSet presAssocID="{9F6B9421-257F-4E4A-92A2-D13054F286DD}" presName="space" presStyleCnt="0"/>
      <dgm:spPr/>
    </dgm:pt>
    <dgm:pt modelId="{BBABFFE3-9184-4C52-81A0-DE7BCA9387AF}" type="pres">
      <dgm:prSet presAssocID="{AB82DA5D-1FAD-4BC4-83E9-2F79F38150B6}" presName="composite" presStyleCnt="0"/>
      <dgm:spPr/>
    </dgm:pt>
    <dgm:pt modelId="{FACA34EF-8D3D-4F3F-9F7E-71B87A8D573E}" type="pres">
      <dgm:prSet presAssocID="{AB82DA5D-1FAD-4BC4-83E9-2F79F38150B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79207CE-7FDF-4AE2-A71C-75F2BF25457B}" type="pres">
      <dgm:prSet presAssocID="{AB82DA5D-1FAD-4BC4-83E9-2F79F38150B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06C9D07-2A09-4D8E-8113-CE82BFE39918}" type="presOf" srcId="{26831A34-3F9F-4C0A-9135-43F1714C1C4D}" destId="{D79207CE-7FDF-4AE2-A71C-75F2BF25457B}" srcOrd="0" destOrd="0" presId="urn:microsoft.com/office/officeart/2005/8/layout/hList1"/>
    <dgm:cxn modelId="{4B6E860B-0A2A-4076-8EAE-E61587B5366D}" srcId="{EB2D44B7-4CBE-411C-A695-B04E18EEE2E4}" destId="{299C5A05-EAC0-470B-B9F6-0F7DA8977702}" srcOrd="1" destOrd="0" parTransId="{33C156DD-90F9-40AA-AE50-651075C5483E}" sibTransId="{A7988393-D9C5-4298-8CC5-0285E7870AA0}"/>
    <dgm:cxn modelId="{CDC97621-FED0-4D86-AB79-7EA0378B566F}" srcId="{3A97E9BB-DCB7-470B-802A-0809C0CB4CAC}" destId="{8F3C79E6-897E-46A7-80C5-8B6DC04CC02F}" srcOrd="1" destOrd="0" parTransId="{322E35DB-2CC1-4999-91C5-7E48D58CB66F}" sibTransId="{9F6B9421-257F-4E4A-92A2-D13054F286DD}"/>
    <dgm:cxn modelId="{0754A12D-9FC7-4973-9312-6E83CEB6D7EE}" srcId="{8F3C79E6-897E-46A7-80C5-8B6DC04CC02F}" destId="{C6E2CF02-A977-4299-9A16-1A1B02EBF2C3}" srcOrd="0" destOrd="0" parTransId="{4BA56DEE-52DD-4CA1-9E27-5B20E7F7365B}" sibTransId="{9B941978-FE79-4920-861D-D4E6013E4835}"/>
    <dgm:cxn modelId="{B78B2E41-8E77-4972-9555-21AFEE374E83}" type="presOf" srcId="{AB82DA5D-1FAD-4BC4-83E9-2F79F38150B6}" destId="{FACA34EF-8D3D-4F3F-9F7E-71B87A8D573E}" srcOrd="0" destOrd="0" presId="urn:microsoft.com/office/officeart/2005/8/layout/hList1"/>
    <dgm:cxn modelId="{E08B9564-4111-4674-9508-5DFBD0B7CD19}" type="presOf" srcId="{3A97E9BB-DCB7-470B-802A-0809C0CB4CAC}" destId="{646D07B2-958C-4FE2-AC8F-74DC400094C6}" srcOrd="0" destOrd="0" presId="urn:microsoft.com/office/officeart/2005/8/layout/hList1"/>
    <dgm:cxn modelId="{78F80866-ECA5-41C1-BF10-17D9436FDC42}" type="presOf" srcId="{A3849BB4-8413-458C-8E4C-DCA622708B08}" destId="{5AE9E313-DCA1-4491-B0B5-D6492F15B1A5}" srcOrd="0" destOrd="1" presId="urn:microsoft.com/office/officeart/2005/8/layout/hList1"/>
    <dgm:cxn modelId="{E4A6E466-B6F4-489E-9362-965F9CE969E4}" type="presOf" srcId="{C6E2CF02-A977-4299-9A16-1A1B02EBF2C3}" destId="{5AE9E313-DCA1-4491-B0B5-D6492F15B1A5}" srcOrd="0" destOrd="0" presId="urn:microsoft.com/office/officeart/2005/8/layout/hList1"/>
    <dgm:cxn modelId="{A4BE6652-392C-4886-B54F-FD2BD8DF8904}" type="presOf" srcId="{EB2D44B7-4CBE-411C-A695-B04E18EEE2E4}" destId="{D2C10C8B-826B-44EB-A94B-489DD3C4827D}" srcOrd="0" destOrd="0" presId="urn:microsoft.com/office/officeart/2005/8/layout/hList1"/>
    <dgm:cxn modelId="{13ECE272-FD2B-4E24-8906-A8A5BAAF4D26}" srcId="{3A97E9BB-DCB7-470B-802A-0809C0CB4CAC}" destId="{AB82DA5D-1FAD-4BC4-83E9-2F79F38150B6}" srcOrd="2" destOrd="0" parTransId="{6D275F06-6A27-4CDB-96DB-9008124F31C1}" sibTransId="{55AC825B-56FB-4D86-AA16-2BB07CD46EF4}"/>
    <dgm:cxn modelId="{900C3581-2C30-4288-8BD0-6B6E8237AA27}" type="presOf" srcId="{35712433-9468-4960-B9C8-55D87D0BDF2A}" destId="{D79207CE-7FDF-4AE2-A71C-75F2BF25457B}" srcOrd="0" destOrd="1" presId="urn:microsoft.com/office/officeart/2005/8/layout/hList1"/>
    <dgm:cxn modelId="{14E86C85-377A-4834-889A-26930DE2B614}" srcId="{AB82DA5D-1FAD-4BC4-83E9-2F79F38150B6}" destId="{26831A34-3F9F-4C0A-9135-43F1714C1C4D}" srcOrd="0" destOrd="0" parTransId="{FF68791B-0933-48E9-8302-4D924A537E7A}" sibTransId="{27A3AF89-C500-4CE1-81EA-66CD904936F2}"/>
    <dgm:cxn modelId="{9846E6A9-36E6-4231-87D8-787E12798851}" srcId="{3A97E9BB-DCB7-470B-802A-0809C0CB4CAC}" destId="{EB2D44B7-4CBE-411C-A695-B04E18EEE2E4}" srcOrd="0" destOrd="0" parTransId="{6F8A389F-ED05-4FEF-8A42-156D965C1B22}" sibTransId="{5EDF319F-7A23-44DD-9556-DDBF78BBFB1C}"/>
    <dgm:cxn modelId="{6CDEA1BA-DDEF-41AB-BA84-920E4125F480}" srcId="{8F3C79E6-897E-46A7-80C5-8B6DC04CC02F}" destId="{A3849BB4-8413-458C-8E4C-DCA622708B08}" srcOrd="1" destOrd="0" parTransId="{5AAB57FA-ADA5-450C-BECF-6236D93E1AB2}" sibTransId="{EC5F8F3E-CBEA-4C43-8287-A00F9635552A}"/>
    <dgm:cxn modelId="{5CEF10CA-5F92-4938-8EAF-FC5E4441C6DF}" type="presOf" srcId="{299C5A05-EAC0-470B-B9F6-0F7DA8977702}" destId="{AF6F53E5-AF40-4A30-8F7E-EAF0BC78B9C7}" srcOrd="0" destOrd="1" presId="urn:microsoft.com/office/officeart/2005/8/layout/hList1"/>
    <dgm:cxn modelId="{0C68E8DE-BF1D-44DD-B594-97B1ED321E9D}" type="presOf" srcId="{8F3C79E6-897E-46A7-80C5-8B6DC04CC02F}" destId="{F62A741E-8D80-4F52-A4B3-2C0F906F0D91}" srcOrd="0" destOrd="0" presId="urn:microsoft.com/office/officeart/2005/8/layout/hList1"/>
    <dgm:cxn modelId="{8BD6F8E8-9AD7-4D2D-AEE0-D432F66A6459}" srcId="{EB2D44B7-4CBE-411C-A695-B04E18EEE2E4}" destId="{A345C716-930E-4317-A991-7970D00F12E7}" srcOrd="0" destOrd="0" parTransId="{987CB143-7502-4F16-B5A0-F23B7571FD1D}" sibTransId="{2CC21A47-D124-4F16-989A-FDC3BA7FD96D}"/>
    <dgm:cxn modelId="{B85D2DEA-8D3E-4464-9F24-3D7283E4DB78}" srcId="{AB82DA5D-1FAD-4BC4-83E9-2F79F38150B6}" destId="{35712433-9468-4960-B9C8-55D87D0BDF2A}" srcOrd="1" destOrd="0" parTransId="{C58BD6E8-AAF1-4CED-9185-FEFA23E52443}" sibTransId="{89A23FEA-95C4-4498-BFAF-768A8946B6F5}"/>
    <dgm:cxn modelId="{C404B5FE-90AA-4191-89C6-52BCC562DB95}" type="presOf" srcId="{A345C716-930E-4317-A991-7970D00F12E7}" destId="{AF6F53E5-AF40-4A30-8F7E-EAF0BC78B9C7}" srcOrd="0" destOrd="0" presId="urn:microsoft.com/office/officeart/2005/8/layout/hList1"/>
    <dgm:cxn modelId="{9428A979-DE26-4394-B438-3E90E1D87FE9}" type="presParOf" srcId="{646D07B2-958C-4FE2-AC8F-74DC400094C6}" destId="{ECF8C90F-6EC6-4482-AE35-E4B41BC2DF45}" srcOrd="0" destOrd="0" presId="urn:microsoft.com/office/officeart/2005/8/layout/hList1"/>
    <dgm:cxn modelId="{84B0E0C5-2B83-4D7A-812F-D15A2FD24B5B}" type="presParOf" srcId="{ECF8C90F-6EC6-4482-AE35-E4B41BC2DF45}" destId="{D2C10C8B-826B-44EB-A94B-489DD3C4827D}" srcOrd="0" destOrd="0" presId="urn:microsoft.com/office/officeart/2005/8/layout/hList1"/>
    <dgm:cxn modelId="{EC1BA3A5-877E-4559-9A2D-53C7C65859E5}" type="presParOf" srcId="{ECF8C90F-6EC6-4482-AE35-E4B41BC2DF45}" destId="{AF6F53E5-AF40-4A30-8F7E-EAF0BC78B9C7}" srcOrd="1" destOrd="0" presId="urn:microsoft.com/office/officeart/2005/8/layout/hList1"/>
    <dgm:cxn modelId="{59541420-7BBC-4C81-B7B1-EA95AF1292D8}" type="presParOf" srcId="{646D07B2-958C-4FE2-AC8F-74DC400094C6}" destId="{C7F90971-63FA-40B9-998D-7F4184C403FF}" srcOrd="1" destOrd="0" presId="urn:microsoft.com/office/officeart/2005/8/layout/hList1"/>
    <dgm:cxn modelId="{5EF23491-E87C-48EA-BD63-37456BE87528}" type="presParOf" srcId="{646D07B2-958C-4FE2-AC8F-74DC400094C6}" destId="{1D817735-80CD-4076-8FD3-DB22C6426720}" srcOrd="2" destOrd="0" presId="urn:microsoft.com/office/officeart/2005/8/layout/hList1"/>
    <dgm:cxn modelId="{FDED00F6-CD00-4E58-A84E-E807DA281E72}" type="presParOf" srcId="{1D817735-80CD-4076-8FD3-DB22C6426720}" destId="{F62A741E-8D80-4F52-A4B3-2C0F906F0D91}" srcOrd="0" destOrd="0" presId="urn:microsoft.com/office/officeart/2005/8/layout/hList1"/>
    <dgm:cxn modelId="{880DCAC3-C255-4216-8FB1-0F8D8352A4A9}" type="presParOf" srcId="{1D817735-80CD-4076-8FD3-DB22C6426720}" destId="{5AE9E313-DCA1-4491-B0B5-D6492F15B1A5}" srcOrd="1" destOrd="0" presId="urn:microsoft.com/office/officeart/2005/8/layout/hList1"/>
    <dgm:cxn modelId="{D6CA1922-FFED-4A3A-A0A4-0AD47269124D}" type="presParOf" srcId="{646D07B2-958C-4FE2-AC8F-74DC400094C6}" destId="{8B04E37D-5D55-4380-98A1-9788B839A573}" srcOrd="3" destOrd="0" presId="urn:microsoft.com/office/officeart/2005/8/layout/hList1"/>
    <dgm:cxn modelId="{4A20380F-DA40-40FE-ADA6-9ECC311CFB01}" type="presParOf" srcId="{646D07B2-958C-4FE2-AC8F-74DC400094C6}" destId="{BBABFFE3-9184-4C52-81A0-DE7BCA9387AF}" srcOrd="4" destOrd="0" presId="urn:microsoft.com/office/officeart/2005/8/layout/hList1"/>
    <dgm:cxn modelId="{76C45DF9-F70C-42F2-BBA3-593DD9AB57F4}" type="presParOf" srcId="{BBABFFE3-9184-4C52-81A0-DE7BCA9387AF}" destId="{FACA34EF-8D3D-4F3F-9F7E-71B87A8D573E}" srcOrd="0" destOrd="0" presId="urn:microsoft.com/office/officeart/2005/8/layout/hList1"/>
    <dgm:cxn modelId="{95ECC6B8-1241-40B5-9999-6A57AB413340}" type="presParOf" srcId="{BBABFFE3-9184-4C52-81A0-DE7BCA9387AF}" destId="{D79207CE-7FDF-4AE2-A71C-75F2BF2545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95346A-2BD3-4CBF-8B9C-292A91B28A18}" type="doc">
      <dgm:prSet loTypeId="urn:microsoft.com/office/officeart/2005/8/layout/vList5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7D01CE07-628D-4A53-A26F-073474998942}">
      <dgm:prSet phldrT="[Text]"/>
      <dgm:spPr/>
      <dgm:t>
        <a:bodyPr/>
        <a:lstStyle/>
        <a:p>
          <a:r>
            <a:rPr lang="en-US" dirty="0"/>
            <a:t>February 22,</a:t>
          </a:r>
          <a:br>
            <a:rPr lang="en-US" dirty="0"/>
          </a:br>
          <a:r>
            <a:rPr lang="en-US" dirty="0"/>
            <a:t>2018</a:t>
          </a:r>
        </a:p>
      </dgm:t>
    </dgm:pt>
    <dgm:pt modelId="{36149203-0A4A-45AA-B9D4-C2EAC26BAF03}" type="parTrans" cxnId="{D67938B0-78F4-471E-B5D6-A48D7CFF32A1}">
      <dgm:prSet/>
      <dgm:spPr/>
      <dgm:t>
        <a:bodyPr/>
        <a:lstStyle/>
        <a:p>
          <a:endParaRPr lang="en-US"/>
        </a:p>
      </dgm:t>
    </dgm:pt>
    <dgm:pt modelId="{62488829-82E3-4074-96E6-A6139093A768}" type="sibTrans" cxnId="{D67938B0-78F4-471E-B5D6-A48D7CFF32A1}">
      <dgm:prSet/>
      <dgm:spPr/>
      <dgm:t>
        <a:bodyPr/>
        <a:lstStyle/>
        <a:p>
          <a:endParaRPr lang="en-US"/>
        </a:p>
      </dgm:t>
    </dgm:pt>
    <dgm:pt modelId="{02FF077B-81D5-44B9-87A0-085B9A1DBA5C}">
      <dgm:prSet phldrT="[Text]"/>
      <dgm:spPr/>
      <dgm:t>
        <a:bodyPr/>
        <a:lstStyle/>
        <a:p>
          <a:r>
            <a:rPr lang="en-US" dirty="0"/>
            <a:t>P</a:t>
          </a:r>
          <a:r>
            <a:rPr lang="en-US" dirty="0">
              <a:latin typeface="Arial" panose="020B0604020202020204" pitchFamily="34" charset="0"/>
            </a:rPr>
            <a:t>resent rates and seek Board permission to issue 218 Notice</a:t>
          </a:r>
          <a:endParaRPr lang="en-US" dirty="0"/>
        </a:p>
      </dgm:t>
    </dgm:pt>
    <dgm:pt modelId="{FAB55874-D90D-4235-8242-E59A5FCF0FFB}" type="parTrans" cxnId="{1C962C97-F5E1-4639-81FB-C4359451BC27}">
      <dgm:prSet/>
      <dgm:spPr/>
      <dgm:t>
        <a:bodyPr/>
        <a:lstStyle/>
        <a:p>
          <a:endParaRPr lang="en-US"/>
        </a:p>
      </dgm:t>
    </dgm:pt>
    <dgm:pt modelId="{A2BE47C2-BB1A-42E0-91A0-47F569A27EE3}" type="sibTrans" cxnId="{1C962C97-F5E1-4639-81FB-C4359451BC27}">
      <dgm:prSet/>
      <dgm:spPr/>
      <dgm:t>
        <a:bodyPr/>
        <a:lstStyle/>
        <a:p>
          <a:endParaRPr lang="en-US"/>
        </a:p>
      </dgm:t>
    </dgm:pt>
    <dgm:pt modelId="{F4E1AAF0-7EC4-439E-9178-BB0D520ABF1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</a:rPr>
            <a:t>April 26,</a:t>
          </a:r>
          <a:br>
            <a:rPr lang="en-US" dirty="0">
              <a:latin typeface="Arial" panose="020B0604020202020204" pitchFamily="34" charset="0"/>
            </a:rPr>
          </a:br>
          <a:r>
            <a:rPr lang="en-US" dirty="0">
              <a:latin typeface="Arial" panose="020B0604020202020204" pitchFamily="34" charset="0"/>
            </a:rPr>
            <a:t>2018</a:t>
          </a:r>
          <a:endParaRPr lang="en-US" dirty="0"/>
        </a:p>
      </dgm:t>
    </dgm:pt>
    <dgm:pt modelId="{2BDB2DB9-4DC8-475D-B1AC-E692D923434C}" type="parTrans" cxnId="{E1C7BDEF-0530-4586-9810-4A9813F67456}">
      <dgm:prSet/>
      <dgm:spPr/>
      <dgm:t>
        <a:bodyPr/>
        <a:lstStyle/>
        <a:p>
          <a:endParaRPr lang="en-US"/>
        </a:p>
      </dgm:t>
    </dgm:pt>
    <dgm:pt modelId="{7A85640F-4A73-4CE4-B76B-1DED4F13B63E}" type="sibTrans" cxnId="{E1C7BDEF-0530-4586-9810-4A9813F67456}">
      <dgm:prSet/>
      <dgm:spPr/>
      <dgm:t>
        <a:bodyPr/>
        <a:lstStyle/>
        <a:p>
          <a:endParaRPr lang="en-US"/>
        </a:p>
      </dgm:t>
    </dgm:pt>
    <dgm:pt modelId="{57B273BE-8822-4AC4-8A57-EA91019975C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</a:rPr>
            <a:t>Public hearing and ordinance adoption</a:t>
          </a:r>
          <a:endParaRPr lang="en-US" dirty="0"/>
        </a:p>
      </dgm:t>
    </dgm:pt>
    <dgm:pt modelId="{905E6BF6-9561-44E1-A26D-C053D06408CE}" type="parTrans" cxnId="{A31BBF76-336F-4555-825B-92CE6B497DC9}">
      <dgm:prSet/>
      <dgm:spPr/>
      <dgm:t>
        <a:bodyPr/>
        <a:lstStyle/>
        <a:p>
          <a:endParaRPr lang="en-US"/>
        </a:p>
      </dgm:t>
    </dgm:pt>
    <dgm:pt modelId="{B72BAE70-6EB1-4BE7-9364-EE878549FEF4}" type="sibTrans" cxnId="{A31BBF76-336F-4555-825B-92CE6B497DC9}">
      <dgm:prSet/>
      <dgm:spPr/>
      <dgm:t>
        <a:bodyPr/>
        <a:lstStyle/>
        <a:p>
          <a:endParaRPr lang="en-US"/>
        </a:p>
      </dgm:t>
    </dgm:pt>
    <dgm:pt modelId="{6F79931E-0003-4EE4-90B7-4DECB23A7F8A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</a:rPr>
            <a:t>May 1,</a:t>
          </a:r>
          <a:br>
            <a:rPr lang="en-US" dirty="0">
              <a:latin typeface="Arial" panose="020B0604020202020204" pitchFamily="34" charset="0"/>
            </a:rPr>
          </a:br>
          <a:r>
            <a:rPr lang="en-US" dirty="0">
              <a:latin typeface="Arial" panose="020B0604020202020204" pitchFamily="34" charset="0"/>
            </a:rPr>
            <a:t>2018</a:t>
          </a:r>
          <a:endParaRPr lang="en-US" dirty="0"/>
        </a:p>
      </dgm:t>
    </dgm:pt>
    <dgm:pt modelId="{D62C4808-8576-4FE1-A4FA-AD835ADEE7CF}" type="parTrans" cxnId="{62098571-56E3-4A05-9C83-698774D0EFB0}">
      <dgm:prSet/>
      <dgm:spPr/>
      <dgm:t>
        <a:bodyPr/>
        <a:lstStyle/>
        <a:p>
          <a:endParaRPr lang="en-US"/>
        </a:p>
      </dgm:t>
    </dgm:pt>
    <dgm:pt modelId="{2A12C363-3416-43FB-BC18-A4A43A5AA291}" type="sibTrans" cxnId="{62098571-56E3-4A05-9C83-698774D0EFB0}">
      <dgm:prSet/>
      <dgm:spPr/>
      <dgm:t>
        <a:bodyPr/>
        <a:lstStyle/>
        <a:p>
          <a:endParaRPr lang="en-US"/>
        </a:p>
      </dgm:t>
    </dgm:pt>
    <dgm:pt modelId="{7E68D011-7226-4C9F-9379-D9978513237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</a:rPr>
            <a:t>Rates implemented</a:t>
          </a:r>
          <a:endParaRPr lang="en-US" dirty="0"/>
        </a:p>
      </dgm:t>
    </dgm:pt>
    <dgm:pt modelId="{B166F800-9D22-4FB1-BEB7-166705755B03}" type="parTrans" cxnId="{8AC58BCD-9C23-4EE6-8778-E7516B3738CD}">
      <dgm:prSet/>
      <dgm:spPr/>
      <dgm:t>
        <a:bodyPr/>
        <a:lstStyle/>
        <a:p>
          <a:endParaRPr lang="en-US"/>
        </a:p>
      </dgm:t>
    </dgm:pt>
    <dgm:pt modelId="{77B3BA84-7214-4AC1-BEAD-8874DD8090E6}" type="sibTrans" cxnId="{8AC58BCD-9C23-4EE6-8778-E7516B3738CD}">
      <dgm:prSet/>
      <dgm:spPr/>
      <dgm:t>
        <a:bodyPr/>
        <a:lstStyle/>
        <a:p>
          <a:endParaRPr lang="en-US"/>
        </a:p>
      </dgm:t>
    </dgm:pt>
    <dgm:pt modelId="{B010D6CE-2604-476A-82B2-8EC78D2D4C41}" type="pres">
      <dgm:prSet presAssocID="{2195346A-2BD3-4CBF-8B9C-292A91B28A18}" presName="Name0" presStyleCnt="0">
        <dgm:presLayoutVars>
          <dgm:dir/>
          <dgm:animLvl val="lvl"/>
          <dgm:resizeHandles val="exact"/>
        </dgm:presLayoutVars>
      </dgm:prSet>
      <dgm:spPr/>
    </dgm:pt>
    <dgm:pt modelId="{8BB93A8E-5603-48FC-B65E-9CEB3DEC644B}" type="pres">
      <dgm:prSet presAssocID="{7D01CE07-628D-4A53-A26F-073474998942}" presName="linNode" presStyleCnt="0"/>
      <dgm:spPr/>
    </dgm:pt>
    <dgm:pt modelId="{800EE5BF-F3A2-4360-9283-289670A43D54}" type="pres">
      <dgm:prSet presAssocID="{7D01CE07-628D-4A53-A26F-073474998942}" presName="parentText" presStyleLbl="node1" presStyleIdx="0" presStyleCnt="3" custScaleX="92395">
        <dgm:presLayoutVars>
          <dgm:chMax val="1"/>
          <dgm:bulletEnabled val="1"/>
        </dgm:presLayoutVars>
      </dgm:prSet>
      <dgm:spPr/>
    </dgm:pt>
    <dgm:pt modelId="{10F729D6-7AD0-49AF-B2BD-54289C0EA59F}" type="pres">
      <dgm:prSet presAssocID="{7D01CE07-628D-4A53-A26F-073474998942}" presName="descendantText" presStyleLbl="alignAccFollowNode1" presStyleIdx="0" presStyleCnt="3">
        <dgm:presLayoutVars>
          <dgm:bulletEnabled val="1"/>
        </dgm:presLayoutVars>
      </dgm:prSet>
      <dgm:spPr/>
    </dgm:pt>
    <dgm:pt modelId="{92DF1D09-2482-425C-8217-9FC40E37059E}" type="pres">
      <dgm:prSet presAssocID="{62488829-82E3-4074-96E6-A6139093A768}" presName="sp" presStyleCnt="0"/>
      <dgm:spPr/>
    </dgm:pt>
    <dgm:pt modelId="{011EF7B6-A8D4-4D2F-8394-48F7B34D3AA9}" type="pres">
      <dgm:prSet presAssocID="{F4E1AAF0-7EC4-439E-9178-BB0D520ABF1F}" presName="linNode" presStyleCnt="0"/>
      <dgm:spPr/>
    </dgm:pt>
    <dgm:pt modelId="{46CDEB27-07BA-4CE9-962F-58AA6E3CBE08}" type="pres">
      <dgm:prSet presAssocID="{F4E1AAF0-7EC4-439E-9178-BB0D520ABF1F}" presName="parentText" presStyleLbl="node1" presStyleIdx="1" presStyleCnt="3" custScaleX="92395">
        <dgm:presLayoutVars>
          <dgm:chMax val="1"/>
          <dgm:bulletEnabled val="1"/>
        </dgm:presLayoutVars>
      </dgm:prSet>
      <dgm:spPr/>
    </dgm:pt>
    <dgm:pt modelId="{AD2C3D24-6324-482B-8CAC-A505C86D3DEE}" type="pres">
      <dgm:prSet presAssocID="{F4E1AAF0-7EC4-439E-9178-BB0D520ABF1F}" presName="descendantText" presStyleLbl="alignAccFollowNode1" presStyleIdx="1" presStyleCnt="3">
        <dgm:presLayoutVars>
          <dgm:bulletEnabled val="1"/>
        </dgm:presLayoutVars>
      </dgm:prSet>
      <dgm:spPr/>
    </dgm:pt>
    <dgm:pt modelId="{D4BF3BEC-D202-4B15-A230-DE4D55012F22}" type="pres">
      <dgm:prSet presAssocID="{7A85640F-4A73-4CE4-B76B-1DED4F13B63E}" presName="sp" presStyleCnt="0"/>
      <dgm:spPr/>
    </dgm:pt>
    <dgm:pt modelId="{C1C9DE27-A337-4046-A267-336CCBC5CA95}" type="pres">
      <dgm:prSet presAssocID="{6F79931E-0003-4EE4-90B7-4DECB23A7F8A}" presName="linNode" presStyleCnt="0"/>
      <dgm:spPr/>
    </dgm:pt>
    <dgm:pt modelId="{7300FC10-CA26-4101-9EE5-81B8E442D4B1}" type="pres">
      <dgm:prSet presAssocID="{6F79931E-0003-4EE4-90B7-4DECB23A7F8A}" presName="parentText" presStyleLbl="node1" presStyleIdx="2" presStyleCnt="3" custScaleX="92395">
        <dgm:presLayoutVars>
          <dgm:chMax val="1"/>
          <dgm:bulletEnabled val="1"/>
        </dgm:presLayoutVars>
      </dgm:prSet>
      <dgm:spPr/>
    </dgm:pt>
    <dgm:pt modelId="{B01627EB-A116-485C-BC17-985E0A6C517B}" type="pres">
      <dgm:prSet presAssocID="{6F79931E-0003-4EE4-90B7-4DECB23A7F8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366AC5C-A452-47B0-B6BC-D520AD962E9F}" type="presOf" srcId="{F4E1AAF0-7EC4-439E-9178-BB0D520ABF1F}" destId="{46CDEB27-07BA-4CE9-962F-58AA6E3CBE08}" srcOrd="0" destOrd="0" presId="urn:microsoft.com/office/officeart/2005/8/layout/vList5"/>
    <dgm:cxn modelId="{D49D7242-23BF-45E8-89D1-F973F09963BC}" type="presOf" srcId="{57B273BE-8822-4AC4-8A57-EA91019975C5}" destId="{AD2C3D24-6324-482B-8CAC-A505C86D3DEE}" srcOrd="0" destOrd="0" presId="urn:microsoft.com/office/officeart/2005/8/layout/vList5"/>
    <dgm:cxn modelId="{42434F45-1053-4C28-A98F-E9C5B31B3D8E}" type="presOf" srcId="{7D01CE07-628D-4A53-A26F-073474998942}" destId="{800EE5BF-F3A2-4360-9283-289670A43D54}" srcOrd="0" destOrd="0" presId="urn:microsoft.com/office/officeart/2005/8/layout/vList5"/>
    <dgm:cxn modelId="{62098571-56E3-4A05-9C83-698774D0EFB0}" srcId="{2195346A-2BD3-4CBF-8B9C-292A91B28A18}" destId="{6F79931E-0003-4EE4-90B7-4DECB23A7F8A}" srcOrd="2" destOrd="0" parTransId="{D62C4808-8576-4FE1-A4FA-AD835ADEE7CF}" sibTransId="{2A12C363-3416-43FB-BC18-A4A43A5AA291}"/>
    <dgm:cxn modelId="{A31BBF76-336F-4555-825B-92CE6B497DC9}" srcId="{F4E1AAF0-7EC4-439E-9178-BB0D520ABF1F}" destId="{57B273BE-8822-4AC4-8A57-EA91019975C5}" srcOrd="0" destOrd="0" parTransId="{905E6BF6-9561-44E1-A26D-C053D06408CE}" sibTransId="{B72BAE70-6EB1-4BE7-9364-EE878549FEF4}"/>
    <dgm:cxn modelId="{4D51E385-ACA9-42E8-B04B-C8439285C5AA}" type="presOf" srcId="{2195346A-2BD3-4CBF-8B9C-292A91B28A18}" destId="{B010D6CE-2604-476A-82B2-8EC78D2D4C41}" srcOrd="0" destOrd="0" presId="urn:microsoft.com/office/officeart/2005/8/layout/vList5"/>
    <dgm:cxn modelId="{1C962C97-F5E1-4639-81FB-C4359451BC27}" srcId="{7D01CE07-628D-4A53-A26F-073474998942}" destId="{02FF077B-81D5-44B9-87A0-085B9A1DBA5C}" srcOrd="0" destOrd="0" parTransId="{FAB55874-D90D-4235-8242-E59A5FCF0FFB}" sibTransId="{A2BE47C2-BB1A-42E0-91A0-47F569A27EE3}"/>
    <dgm:cxn modelId="{0A71E5AE-C007-4750-B11A-845E23452990}" type="presOf" srcId="{02FF077B-81D5-44B9-87A0-085B9A1DBA5C}" destId="{10F729D6-7AD0-49AF-B2BD-54289C0EA59F}" srcOrd="0" destOrd="0" presId="urn:microsoft.com/office/officeart/2005/8/layout/vList5"/>
    <dgm:cxn modelId="{D67938B0-78F4-471E-B5D6-A48D7CFF32A1}" srcId="{2195346A-2BD3-4CBF-8B9C-292A91B28A18}" destId="{7D01CE07-628D-4A53-A26F-073474998942}" srcOrd="0" destOrd="0" parTransId="{36149203-0A4A-45AA-B9D4-C2EAC26BAF03}" sibTransId="{62488829-82E3-4074-96E6-A6139093A768}"/>
    <dgm:cxn modelId="{8AC58BCD-9C23-4EE6-8778-E7516B3738CD}" srcId="{6F79931E-0003-4EE4-90B7-4DECB23A7F8A}" destId="{7E68D011-7226-4C9F-9379-D99785132374}" srcOrd="0" destOrd="0" parTransId="{B166F800-9D22-4FB1-BEB7-166705755B03}" sibTransId="{77B3BA84-7214-4AC1-BEAD-8874DD8090E6}"/>
    <dgm:cxn modelId="{9290A8E4-7CEB-4582-823A-5AB7A87A31CC}" type="presOf" srcId="{7E68D011-7226-4C9F-9379-D99785132374}" destId="{B01627EB-A116-485C-BC17-985E0A6C517B}" srcOrd="0" destOrd="0" presId="urn:microsoft.com/office/officeart/2005/8/layout/vList5"/>
    <dgm:cxn modelId="{871E9FEE-01D7-420A-B595-D1A2E961AE60}" type="presOf" srcId="{6F79931E-0003-4EE4-90B7-4DECB23A7F8A}" destId="{7300FC10-CA26-4101-9EE5-81B8E442D4B1}" srcOrd="0" destOrd="0" presId="urn:microsoft.com/office/officeart/2005/8/layout/vList5"/>
    <dgm:cxn modelId="{E1C7BDEF-0530-4586-9810-4A9813F67456}" srcId="{2195346A-2BD3-4CBF-8B9C-292A91B28A18}" destId="{F4E1AAF0-7EC4-439E-9178-BB0D520ABF1F}" srcOrd="1" destOrd="0" parTransId="{2BDB2DB9-4DC8-475D-B1AC-E692D923434C}" sibTransId="{7A85640F-4A73-4CE4-B76B-1DED4F13B63E}"/>
    <dgm:cxn modelId="{0B05B9AD-F3AD-4B32-B1E1-C36933A4EBF2}" type="presParOf" srcId="{B010D6CE-2604-476A-82B2-8EC78D2D4C41}" destId="{8BB93A8E-5603-48FC-B65E-9CEB3DEC644B}" srcOrd="0" destOrd="0" presId="urn:microsoft.com/office/officeart/2005/8/layout/vList5"/>
    <dgm:cxn modelId="{875E62D7-0DDA-4B99-A3C2-35E58AFC4E92}" type="presParOf" srcId="{8BB93A8E-5603-48FC-B65E-9CEB3DEC644B}" destId="{800EE5BF-F3A2-4360-9283-289670A43D54}" srcOrd="0" destOrd="0" presId="urn:microsoft.com/office/officeart/2005/8/layout/vList5"/>
    <dgm:cxn modelId="{B9C17D40-BEEC-4AE3-895B-D6D07EA3C03C}" type="presParOf" srcId="{8BB93A8E-5603-48FC-B65E-9CEB3DEC644B}" destId="{10F729D6-7AD0-49AF-B2BD-54289C0EA59F}" srcOrd="1" destOrd="0" presId="urn:microsoft.com/office/officeart/2005/8/layout/vList5"/>
    <dgm:cxn modelId="{0C340133-1EC6-4A00-8AB4-51942E4E17AC}" type="presParOf" srcId="{B010D6CE-2604-476A-82B2-8EC78D2D4C41}" destId="{92DF1D09-2482-425C-8217-9FC40E37059E}" srcOrd="1" destOrd="0" presId="urn:microsoft.com/office/officeart/2005/8/layout/vList5"/>
    <dgm:cxn modelId="{20320AC9-870F-4DCA-B040-DD359A6A41D8}" type="presParOf" srcId="{B010D6CE-2604-476A-82B2-8EC78D2D4C41}" destId="{011EF7B6-A8D4-4D2F-8394-48F7B34D3AA9}" srcOrd="2" destOrd="0" presId="urn:microsoft.com/office/officeart/2005/8/layout/vList5"/>
    <dgm:cxn modelId="{A828A923-53D7-499E-AED6-37CD99A06C8A}" type="presParOf" srcId="{011EF7B6-A8D4-4D2F-8394-48F7B34D3AA9}" destId="{46CDEB27-07BA-4CE9-962F-58AA6E3CBE08}" srcOrd="0" destOrd="0" presId="urn:microsoft.com/office/officeart/2005/8/layout/vList5"/>
    <dgm:cxn modelId="{AA5CF5D7-4361-41A8-A06C-85F00D439B8D}" type="presParOf" srcId="{011EF7B6-A8D4-4D2F-8394-48F7B34D3AA9}" destId="{AD2C3D24-6324-482B-8CAC-A505C86D3DEE}" srcOrd="1" destOrd="0" presId="urn:microsoft.com/office/officeart/2005/8/layout/vList5"/>
    <dgm:cxn modelId="{06DAA171-1B23-4504-8B83-D320322F2354}" type="presParOf" srcId="{B010D6CE-2604-476A-82B2-8EC78D2D4C41}" destId="{D4BF3BEC-D202-4B15-A230-DE4D55012F22}" srcOrd="3" destOrd="0" presId="urn:microsoft.com/office/officeart/2005/8/layout/vList5"/>
    <dgm:cxn modelId="{AAE76BAE-41A5-40A4-810B-622888DD9946}" type="presParOf" srcId="{B010D6CE-2604-476A-82B2-8EC78D2D4C41}" destId="{C1C9DE27-A337-4046-A267-336CCBC5CA95}" srcOrd="4" destOrd="0" presId="urn:microsoft.com/office/officeart/2005/8/layout/vList5"/>
    <dgm:cxn modelId="{4313FC0F-FB76-4D86-9FD8-12638023757B}" type="presParOf" srcId="{C1C9DE27-A337-4046-A267-336CCBC5CA95}" destId="{7300FC10-CA26-4101-9EE5-81B8E442D4B1}" srcOrd="0" destOrd="0" presId="urn:microsoft.com/office/officeart/2005/8/layout/vList5"/>
    <dgm:cxn modelId="{862E7756-B33E-423F-AE3D-E9CF0F3180BE}" type="presParOf" srcId="{C1C9DE27-A337-4046-A267-336CCBC5CA95}" destId="{B01627EB-A116-485C-BC17-985E0A6C51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10C8B-826B-44EB-A94B-489DD3C4827D}">
      <dsp:nvSpPr>
        <dsp:cNvPr id="0" name=""/>
        <dsp:cNvSpPr/>
      </dsp:nvSpPr>
      <dsp:spPr>
        <a:xfrm>
          <a:off x="1962" y="182835"/>
          <a:ext cx="1913903" cy="546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Less than 40% of bills greater than 6 CCF</a:t>
          </a:r>
        </a:p>
      </dsp:txBody>
      <dsp:txXfrm>
        <a:off x="1962" y="182835"/>
        <a:ext cx="1913903" cy="546661"/>
      </dsp:txXfrm>
    </dsp:sp>
    <dsp:sp modelId="{AF6F53E5-AF40-4A30-8F7E-EAF0BC78B9C7}">
      <dsp:nvSpPr>
        <dsp:cNvPr id="0" name=""/>
        <dsp:cNvSpPr/>
      </dsp:nvSpPr>
      <dsp:spPr>
        <a:xfrm>
          <a:off x="1962" y="729496"/>
          <a:ext cx="1913903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Bill Increase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$40.54</a:t>
          </a:r>
        </a:p>
      </dsp:txBody>
      <dsp:txXfrm>
        <a:off x="1962" y="729496"/>
        <a:ext cx="1913903" cy="658800"/>
      </dsp:txXfrm>
    </dsp:sp>
    <dsp:sp modelId="{F62A741E-8D80-4F52-A4B3-2C0F906F0D91}">
      <dsp:nvSpPr>
        <dsp:cNvPr id="0" name=""/>
        <dsp:cNvSpPr/>
      </dsp:nvSpPr>
      <dsp:spPr>
        <a:xfrm>
          <a:off x="2183813" y="182835"/>
          <a:ext cx="1913903" cy="546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Less than 75% of bills greater than 12 CCF</a:t>
          </a:r>
        </a:p>
      </dsp:txBody>
      <dsp:txXfrm>
        <a:off x="2183813" y="182835"/>
        <a:ext cx="1913903" cy="546661"/>
      </dsp:txXfrm>
    </dsp:sp>
    <dsp:sp modelId="{5AE9E313-DCA1-4491-B0B5-D6492F15B1A5}">
      <dsp:nvSpPr>
        <dsp:cNvPr id="0" name=""/>
        <dsp:cNvSpPr/>
      </dsp:nvSpPr>
      <dsp:spPr>
        <a:xfrm>
          <a:off x="2183813" y="729496"/>
          <a:ext cx="1913903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Bill Increase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$58.84</a:t>
          </a:r>
        </a:p>
      </dsp:txBody>
      <dsp:txXfrm>
        <a:off x="2183813" y="729496"/>
        <a:ext cx="1913903" cy="658800"/>
      </dsp:txXfrm>
    </dsp:sp>
    <dsp:sp modelId="{FACA34EF-8D3D-4F3F-9F7E-71B87A8D573E}">
      <dsp:nvSpPr>
        <dsp:cNvPr id="0" name=""/>
        <dsp:cNvSpPr/>
      </dsp:nvSpPr>
      <dsp:spPr>
        <a:xfrm>
          <a:off x="4365663" y="182835"/>
          <a:ext cx="1913903" cy="546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Less than 95% of bills greater than 24 CCF</a:t>
          </a:r>
        </a:p>
      </dsp:txBody>
      <dsp:txXfrm>
        <a:off x="4365663" y="182835"/>
        <a:ext cx="1913903" cy="546661"/>
      </dsp:txXfrm>
    </dsp:sp>
    <dsp:sp modelId="{D79207CE-7FDF-4AE2-A71C-75F2BF25457B}">
      <dsp:nvSpPr>
        <dsp:cNvPr id="0" name=""/>
        <dsp:cNvSpPr/>
      </dsp:nvSpPr>
      <dsp:spPr>
        <a:xfrm>
          <a:off x="4365663" y="729496"/>
          <a:ext cx="1913903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Bill Increase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$124.93</a:t>
          </a:r>
        </a:p>
      </dsp:txBody>
      <dsp:txXfrm>
        <a:off x="4365663" y="729496"/>
        <a:ext cx="1913903" cy="65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729D6-7AD0-49AF-B2BD-54289C0EA59F}">
      <dsp:nvSpPr>
        <dsp:cNvPr id="0" name=""/>
        <dsp:cNvSpPr/>
      </dsp:nvSpPr>
      <dsp:spPr>
        <a:xfrm rot="5400000">
          <a:off x="4664276" y="-1834814"/>
          <a:ext cx="1047750" cy="49832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P</a:t>
          </a:r>
          <a:r>
            <a:rPr lang="en-US" sz="2600" kern="1200" dirty="0">
              <a:latin typeface="Arial" panose="020B0604020202020204" pitchFamily="34" charset="0"/>
            </a:rPr>
            <a:t>resent rates and seek Board permission to issue 218 Notice</a:t>
          </a:r>
          <a:endParaRPr lang="en-US" sz="2600" kern="1200" dirty="0"/>
        </a:p>
      </dsp:txBody>
      <dsp:txXfrm rot="-5400000">
        <a:off x="2696510" y="184099"/>
        <a:ext cx="4932137" cy="945456"/>
      </dsp:txXfrm>
    </dsp:sp>
    <dsp:sp modelId="{800EE5BF-F3A2-4360-9283-289670A43D54}">
      <dsp:nvSpPr>
        <dsp:cNvPr id="0" name=""/>
        <dsp:cNvSpPr/>
      </dsp:nvSpPr>
      <dsp:spPr>
        <a:xfrm>
          <a:off x="106587" y="1984"/>
          <a:ext cx="2589921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February 22,</a:t>
          </a:r>
          <a:br>
            <a:rPr lang="en-US" sz="3300" kern="1200" dirty="0"/>
          </a:br>
          <a:r>
            <a:rPr lang="en-US" sz="3300" kern="1200" dirty="0"/>
            <a:t>2018</a:t>
          </a:r>
        </a:p>
      </dsp:txBody>
      <dsp:txXfrm>
        <a:off x="170521" y="65918"/>
        <a:ext cx="2462053" cy="1181819"/>
      </dsp:txXfrm>
    </dsp:sp>
    <dsp:sp modelId="{AD2C3D24-6324-482B-8CAC-A505C86D3DEE}">
      <dsp:nvSpPr>
        <dsp:cNvPr id="0" name=""/>
        <dsp:cNvSpPr/>
      </dsp:nvSpPr>
      <dsp:spPr>
        <a:xfrm rot="5400000">
          <a:off x="4664276" y="-459642"/>
          <a:ext cx="1047750" cy="49832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rial" panose="020B0604020202020204" pitchFamily="34" charset="0"/>
            </a:rPr>
            <a:t>Public hearing and ordinance adoption</a:t>
          </a:r>
          <a:endParaRPr lang="en-US" sz="2600" kern="1200" dirty="0"/>
        </a:p>
      </dsp:txBody>
      <dsp:txXfrm rot="-5400000">
        <a:off x="2696510" y="1559271"/>
        <a:ext cx="4932137" cy="945456"/>
      </dsp:txXfrm>
    </dsp:sp>
    <dsp:sp modelId="{46CDEB27-07BA-4CE9-962F-58AA6E3CBE08}">
      <dsp:nvSpPr>
        <dsp:cNvPr id="0" name=""/>
        <dsp:cNvSpPr/>
      </dsp:nvSpPr>
      <dsp:spPr>
        <a:xfrm>
          <a:off x="106587" y="1377156"/>
          <a:ext cx="2589921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Arial" panose="020B0604020202020204" pitchFamily="34" charset="0"/>
            </a:rPr>
            <a:t>April 26,</a:t>
          </a:r>
          <a:br>
            <a:rPr lang="en-US" sz="3300" kern="1200" dirty="0">
              <a:latin typeface="Arial" panose="020B0604020202020204" pitchFamily="34" charset="0"/>
            </a:rPr>
          </a:br>
          <a:r>
            <a:rPr lang="en-US" sz="3300" kern="1200" dirty="0">
              <a:latin typeface="Arial" panose="020B0604020202020204" pitchFamily="34" charset="0"/>
            </a:rPr>
            <a:t>2018</a:t>
          </a:r>
          <a:endParaRPr lang="en-US" sz="3300" kern="1200" dirty="0"/>
        </a:p>
      </dsp:txBody>
      <dsp:txXfrm>
        <a:off x="170521" y="1441090"/>
        <a:ext cx="2462053" cy="1181819"/>
      </dsp:txXfrm>
    </dsp:sp>
    <dsp:sp modelId="{B01627EB-A116-485C-BC17-985E0A6C517B}">
      <dsp:nvSpPr>
        <dsp:cNvPr id="0" name=""/>
        <dsp:cNvSpPr/>
      </dsp:nvSpPr>
      <dsp:spPr>
        <a:xfrm rot="5400000">
          <a:off x="4664276" y="915529"/>
          <a:ext cx="1047750" cy="49832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latin typeface="Arial" panose="020B0604020202020204" pitchFamily="34" charset="0"/>
            </a:rPr>
            <a:t>Rates implemented</a:t>
          </a:r>
          <a:endParaRPr lang="en-US" sz="2600" kern="1200" dirty="0"/>
        </a:p>
      </dsp:txBody>
      <dsp:txXfrm rot="-5400000">
        <a:off x="2696510" y="2934443"/>
        <a:ext cx="4932137" cy="945456"/>
      </dsp:txXfrm>
    </dsp:sp>
    <dsp:sp modelId="{7300FC10-CA26-4101-9EE5-81B8E442D4B1}">
      <dsp:nvSpPr>
        <dsp:cNvPr id="0" name=""/>
        <dsp:cNvSpPr/>
      </dsp:nvSpPr>
      <dsp:spPr>
        <a:xfrm>
          <a:off x="106587" y="2752328"/>
          <a:ext cx="2589921" cy="130968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Arial" panose="020B0604020202020204" pitchFamily="34" charset="0"/>
            </a:rPr>
            <a:t>May 1,</a:t>
          </a:r>
          <a:br>
            <a:rPr lang="en-US" sz="3300" kern="1200" dirty="0">
              <a:latin typeface="Arial" panose="020B0604020202020204" pitchFamily="34" charset="0"/>
            </a:rPr>
          </a:br>
          <a:r>
            <a:rPr lang="en-US" sz="3300" kern="1200" dirty="0">
              <a:latin typeface="Arial" panose="020B0604020202020204" pitchFamily="34" charset="0"/>
            </a:rPr>
            <a:t>2018</a:t>
          </a:r>
          <a:endParaRPr lang="en-US" sz="3300" kern="1200" dirty="0"/>
        </a:p>
      </dsp:txBody>
      <dsp:txXfrm>
        <a:off x="170521" y="2816262"/>
        <a:ext cx="2462053" cy="1181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/>
          <a:lstStyle>
            <a:lvl1pPr algn="r">
              <a:defRPr sz="1200"/>
            </a:lvl1pPr>
          </a:lstStyle>
          <a:p>
            <a:fld id="{487830FC-E32E-2F41-95A7-687D0F0D097C}" type="datetimeFigureOut">
              <a:rPr lang="en-US" smtClean="0">
                <a:latin typeface="Arial" panose="020B0604020202020204" pitchFamily="34" charset="0"/>
              </a:rPr>
              <a:t>1/25/2018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 anchor="b"/>
          <a:lstStyle>
            <a:lvl1pPr algn="r">
              <a:defRPr sz="1200"/>
            </a:lvl1pPr>
          </a:lstStyle>
          <a:p>
            <a:fld id="{2BFF157D-FEC0-4F48-A038-597F73161CC1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304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75028A-EE56-3346-B874-62737DEB79F3}" type="datetimeFigureOut">
              <a:rPr lang="en-US" smtClean="0"/>
              <a:pPr/>
              <a:t>1/25/2018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2" tIns="46546" rIns="93092" bIns="465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092" tIns="46546" rIns="93092" bIns="4654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092" tIns="46546" rIns="93092" bIns="46546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EC8EA4-36E8-D847-8F0E-99A57CEF3D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99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5648C-58F7-4C43-81C4-9FC484E22692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1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368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12657" indent="-274098" defTabSz="927368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096396" indent="-219280" defTabSz="927368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34954" indent="-219280" defTabSz="927368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1973512" indent="-219280" defTabSz="927368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412070" indent="-219280" defTabSz="927368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marL="2850627" indent="-219280" defTabSz="927368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marL="3289186" indent="-219280" defTabSz="927368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marL="3727743" indent="-219280" defTabSz="927368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F9FBC9-00F4-4659-A677-2003F3127F1D}" type="slidenum">
              <a:rPr lang="en-US" b="0"/>
              <a:pPr eaLnBrk="1" hangingPunct="1"/>
              <a:t>3</a:t>
            </a:fld>
            <a:endParaRPr lang="en-US" b="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6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C8EA4-36E8-D847-8F0E-99A57CEF3D3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2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0898" y="6425470"/>
            <a:ext cx="1773582" cy="365125"/>
          </a:xfrm>
        </p:spPr>
        <p:txBody>
          <a:bodyPr/>
          <a:lstStyle>
            <a:lvl1pPr>
              <a:defRPr>
                <a:solidFill>
                  <a:srgbClr val="656565"/>
                </a:solidFill>
              </a:defRPr>
            </a:lvl1pPr>
          </a:lstStyle>
          <a:p>
            <a:fld id="{7F826ABD-D8DF-0D4A-A561-536344AC4399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6425470"/>
            <a:ext cx="638687" cy="365125"/>
          </a:xfrm>
        </p:spPr>
        <p:txBody>
          <a:bodyPr/>
          <a:lstStyle>
            <a:lvl1pPr algn="ctr">
              <a:defRPr/>
            </a:lvl1pPr>
          </a:lstStyle>
          <a:p>
            <a:fld id="{8EF8534D-318E-A348-9800-21E29A2712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920897" y="1292317"/>
            <a:ext cx="7864769" cy="2593884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5400" b="1" cap="all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20898" y="3886200"/>
            <a:ext cx="7864768" cy="1401896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solidFill>
                  <a:srgbClr val="65656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9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3023" y="6247049"/>
            <a:ext cx="2133600" cy="365125"/>
          </a:xfrm>
        </p:spPr>
        <p:txBody>
          <a:bodyPr/>
          <a:lstStyle>
            <a:lvl1pPr>
              <a:defRPr>
                <a:solidFill>
                  <a:srgbClr val="656565"/>
                </a:solidFill>
              </a:defRPr>
            </a:lvl1pPr>
          </a:lstStyle>
          <a:p>
            <a:fld id="{554EF9E3-FDFD-964C-8680-99E200259D59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3023" y="111407"/>
            <a:ext cx="8690977" cy="1945900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5400" b="1" cap="all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057307"/>
            <a:ext cx="9144000" cy="2963414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3023" y="5206394"/>
            <a:ext cx="7708809" cy="898679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solidFill>
                  <a:srgbClr val="65656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2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22" y="274638"/>
            <a:ext cx="746141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122" y="1600200"/>
            <a:ext cx="75356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1122" y="6425470"/>
            <a:ext cx="1543358" cy="365125"/>
          </a:xfrm>
        </p:spPr>
        <p:txBody>
          <a:bodyPr/>
          <a:lstStyle>
            <a:lvl1pPr>
              <a:defRPr>
                <a:solidFill>
                  <a:srgbClr val="656565"/>
                </a:solidFill>
              </a:defRPr>
            </a:lvl1pPr>
          </a:lstStyle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25470"/>
            <a:ext cx="638688" cy="365125"/>
          </a:xfrm>
        </p:spPr>
        <p:txBody>
          <a:bodyPr/>
          <a:lstStyle>
            <a:lvl1pPr algn="ctr">
              <a:defRPr/>
            </a:lvl1pPr>
          </a:lstStyle>
          <a:p>
            <a:fld id="{8EF8534D-318E-A348-9800-21E29A2712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494BA-3CE0-4553-805E-841DE2CC8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71" t="9000" r="77467" b="4651"/>
          <a:stretch/>
        </p:blipFill>
        <p:spPr>
          <a:xfrm>
            <a:off x="8264711" y="6173961"/>
            <a:ext cx="695644" cy="6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3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rotWithShape="1">
          <a:blip r:embed="rId2">
            <a:grayscl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22" y="274638"/>
            <a:ext cx="746141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122" y="1600200"/>
            <a:ext cx="753567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1122" y="6425470"/>
            <a:ext cx="1543358" cy="365125"/>
          </a:xfrm>
        </p:spPr>
        <p:txBody>
          <a:bodyPr/>
          <a:lstStyle>
            <a:lvl1pPr>
              <a:defRPr>
                <a:solidFill>
                  <a:srgbClr val="656565"/>
                </a:solidFill>
              </a:defRPr>
            </a:lvl1pPr>
          </a:lstStyle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25470"/>
            <a:ext cx="638688" cy="365125"/>
          </a:xfrm>
        </p:spPr>
        <p:txBody>
          <a:bodyPr/>
          <a:lstStyle>
            <a:lvl1pPr algn="ctr">
              <a:defRPr/>
            </a:lvl1pPr>
          </a:lstStyle>
          <a:p>
            <a:fld id="{8EF8534D-318E-A348-9800-21E29A2712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B1B20-3546-4D22-A3A7-68D000FF1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71" t="9000" r="77467" b="4651"/>
          <a:stretch/>
        </p:blipFill>
        <p:spPr>
          <a:xfrm>
            <a:off x="8264711" y="6173961"/>
            <a:ext cx="695644" cy="61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22" y="274638"/>
            <a:ext cx="746141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121" y="1600200"/>
            <a:ext cx="35944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541" y="1600200"/>
            <a:ext cx="36589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1122" y="6425470"/>
            <a:ext cx="1543358" cy="365125"/>
          </a:xfrm>
        </p:spPr>
        <p:txBody>
          <a:bodyPr/>
          <a:lstStyle>
            <a:lvl1pPr>
              <a:defRPr>
                <a:solidFill>
                  <a:srgbClr val="656565"/>
                </a:solidFill>
              </a:defRPr>
            </a:lvl1pPr>
          </a:lstStyle>
          <a:p>
            <a:fld id="{4E5953F5-0837-AF4E-9D83-FBCE689E722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25470"/>
            <a:ext cx="638688" cy="365125"/>
          </a:xfrm>
        </p:spPr>
        <p:txBody>
          <a:bodyPr/>
          <a:lstStyle>
            <a:lvl1pPr algn="ctr">
              <a:defRPr/>
            </a:lvl1pPr>
          </a:lstStyle>
          <a:p>
            <a:fld id="{8EF8534D-318E-A348-9800-21E29A271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6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6898" y="274638"/>
            <a:ext cx="76356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6898" y="1600200"/>
            <a:ext cx="77099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6898" y="6425470"/>
            <a:ext cx="17175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656565"/>
                </a:solidFill>
                <a:latin typeface="Arial"/>
                <a:cs typeface="Arial"/>
              </a:defRPr>
            </a:lvl1pPr>
          </a:lstStyle>
          <a:p>
            <a:fld id="{FD14AA0F-CD2B-C74D-B7F9-5E4682D42691}" type="datetime1">
              <a:rPr lang="en-US" smtClean="0"/>
              <a:pPr/>
              <a:t>1/25/2018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25470"/>
            <a:ext cx="63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EF8534D-318E-A348-9800-21E29A271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79" r:id="rId4"/>
    <p:sldLayoutId id="2147483672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rgbClr val="007DBA"/>
          </a:solidFill>
          <a:latin typeface="Arial-BoldMT"/>
          <a:ea typeface="+mj-ea"/>
          <a:cs typeface="Arial-Bold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b="0" i="0" kern="1200">
          <a:solidFill>
            <a:srgbClr val="656565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1800" b="0" i="0" kern="1200">
          <a:solidFill>
            <a:srgbClr val="656565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1600">
          <a:solidFill>
            <a:srgbClr val="656565"/>
          </a:solidFill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1600" b="0" i="0" kern="1200">
          <a:solidFill>
            <a:srgbClr val="656565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»"/>
        <a:defRPr sz="1600" b="0" i="0" kern="1200">
          <a:solidFill>
            <a:srgbClr val="656565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&amp;ehk=reCIPQe3ghmgMv1Gk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2017-18 Water and Wastewater Rate Study</a:t>
            </a:r>
          </a:p>
          <a:p>
            <a:r>
              <a:rPr lang="en-US" dirty="0"/>
              <a:t>January 25,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996" y="6021523"/>
            <a:ext cx="3334560" cy="714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24938-670C-4AA9-B4D5-6DBA192D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7" y="1134607"/>
            <a:ext cx="2570129" cy="2536967"/>
          </a:xfrm>
          <a:prstGeom prst="rect">
            <a:avLst/>
          </a:prstGeom>
        </p:spPr>
      </p:pic>
      <p:pic>
        <p:nvPicPr>
          <p:cNvPr id="4098" name="Picture 2" descr="https://upload.wikimedia.org/wikipedia/commons/0/06/Mission_San_Miguel%2C_California_-_bells.jpg">
            <a:extLst>
              <a:ext uri="{FF2B5EF4-FFF2-40B4-BE49-F238E27FC236}">
                <a16:creationId xmlns:a16="http://schemas.microsoft.com/office/drawing/2014/main" id="{7A4D7BBE-282D-4656-9577-D4054E209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88" y="721821"/>
            <a:ext cx="5447365" cy="3606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3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Five-Year Water Financial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3EFB0A-5EDA-4D07-9B99-26E126A07258}"/>
              </a:ext>
            </a:extLst>
          </p:cNvPr>
          <p:cNvSpPr/>
          <p:nvPr/>
        </p:nvSpPr>
        <p:spPr>
          <a:xfrm>
            <a:off x="1129585" y="1252450"/>
            <a:ext cx="6732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400" dirty="0">
                <a:solidFill>
                  <a:srgbClr val="656565"/>
                </a:solidFill>
                <a:latin typeface="Arial"/>
                <a:cs typeface="Arial"/>
              </a:rPr>
              <a:t>Projected Rate Revenue Increases 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493480"/>
              </p:ext>
            </p:extLst>
          </p:nvPr>
        </p:nvGraphicFramePr>
        <p:xfrm>
          <a:off x="692899" y="2395450"/>
          <a:ext cx="8377267" cy="4124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D4ECC49A-C440-4923-974A-D10A9162E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85" y="1647116"/>
            <a:ext cx="6162550" cy="7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2509-433C-4650-904E-06A68672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Rate Design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5D24D62-D848-4BE3-B6BD-32C65B602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Financial sufficiency</a:t>
            </a:r>
          </a:p>
          <a:p>
            <a:pPr lvl="1"/>
            <a:r>
              <a:rPr lang="en-US" dirty="0"/>
              <a:t>Legal compliance</a:t>
            </a:r>
          </a:p>
          <a:p>
            <a:pPr lvl="2"/>
            <a:r>
              <a:rPr lang="en-US" dirty="0"/>
              <a:t>Cost of Service (Prop. 218)</a:t>
            </a:r>
          </a:p>
          <a:p>
            <a:r>
              <a:rPr lang="en-US" dirty="0"/>
              <a:t>Considerations</a:t>
            </a:r>
          </a:p>
          <a:p>
            <a:pPr lvl="1"/>
            <a:r>
              <a:rPr lang="en-US" dirty="0"/>
              <a:t>Reflect current customer demand </a:t>
            </a:r>
          </a:p>
          <a:p>
            <a:pPr lvl="1"/>
            <a:r>
              <a:rPr lang="en-US" dirty="0"/>
              <a:t>Capital financing options</a:t>
            </a:r>
          </a:p>
          <a:p>
            <a:pPr lvl="1"/>
            <a:r>
              <a:rPr lang="en-US" dirty="0"/>
              <a:t>Ease of implementation</a:t>
            </a:r>
          </a:p>
          <a:p>
            <a:pPr lvl="1"/>
            <a:r>
              <a:rPr lang="en-US" dirty="0"/>
              <a:t>Fairness</a:t>
            </a:r>
          </a:p>
          <a:p>
            <a:pPr lvl="1"/>
            <a:r>
              <a:rPr lang="en-US" dirty="0"/>
              <a:t>Revenue stability</a:t>
            </a:r>
          </a:p>
          <a:p>
            <a:pPr lvl="1"/>
            <a:r>
              <a:rPr lang="en-US" dirty="0"/>
              <a:t>Conservation incentive</a:t>
            </a:r>
          </a:p>
          <a:p>
            <a:pPr lvl="1"/>
            <a:r>
              <a:rPr lang="en-US" dirty="0"/>
              <a:t>Affordability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910EF-896F-4C96-8EFE-3A6656EA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58D6-B498-451C-8F58-97C84C59C70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1C24408-C9A8-4D18-9D89-C01AEF19791D}"/>
              </a:ext>
            </a:extLst>
          </p:cNvPr>
          <p:cNvSpPr/>
          <p:nvPr/>
        </p:nvSpPr>
        <p:spPr>
          <a:xfrm>
            <a:off x="6871260" y="5879866"/>
            <a:ext cx="450730" cy="518380"/>
          </a:xfrm>
          <a:prstGeom prst="triangle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33E8C9E-5C2A-4094-A61E-66A25C9E8ACA}"/>
              </a:ext>
            </a:extLst>
          </p:cNvPr>
          <p:cNvSpPr/>
          <p:nvPr/>
        </p:nvSpPr>
        <p:spPr>
          <a:xfrm>
            <a:off x="7230942" y="4911911"/>
            <a:ext cx="1276043" cy="515985"/>
          </a:xfrm>
          <a:custGeom>
            <a:avLst/>
            <a:gdLst>
              <a:gd name="connsiteX0" fmla="*/ 0 w 1921917"/>
              <a:gd name="connsiteY0" fmla="*/ 227159 h 1362926"/>
              <a:gd name="connsiteX1" fmla="*/ 227159 w 1921917"/>
              <a:gd name="connsiteY1" fmla="*/ 0 h 1362926"/>
              <a:gd name="connsiteX2" fmla="*/ 1694758 w 1921917"/>
              <a:gd name="connsiteY2" fmla="*/ 0 h 1362926"/>
              <a:gd name="connsiteX3" fmla="*/ 1921917 w 1921917"/>
              <a:gd name="connsiteY3" fmla="*/ 227159 h 1362926"/>
              <a:gd name="connsiteX4" fmla="*/ 1921917 w 1921917"/>
              <a:gd name="connsiteY4" fmla="*/ 1135767 h 1362926"/>
              <a:gd name="connsiteX5" fmla="*/ 1694758 w 1921917"/>
              <a:gd name="connsiteY5" fmla="*/ 1362926 h 1362926"/>
              <a:gd name="connsiteX6" fmla="*/ 227159 w 1921917"/>
              <a:gd name="connsiteY6" fmla="*/ 1362926 h 1362926"/>
              <a:gd name="connsiteX7" fmla="*/ 0 w 1921917"/>
              <a:gd name="connsiteY7" fmla="*/ 1135767 h 1362926"/>
              <a:gd name="connsiteX8" fmla="*/ 0 w 1921917"/>
              <a:gd name="connsiteY8" fmla="*/ 227159 h 136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917" h="1362926">
                <a:moveTo>
                  <a:pt x="0" y="227159"/>
                </a:moveTo>
                <a:cubicBezTo>
                  <a:pt x="0" y="101703"/>
                  <a:pt x="101703" y="0"/>
                  <a:pt x="227159" y="0"/>
                </a:cubicBezTo>
                <a:lnTo>
                  <a:pt x="1694758" y="0"/>
                </a:lnTo>
                <a:cubicBezTo>
                  <a:pt x="1820214" y="0"/>
                  <a:pt x="1921917" y="101703"/>
                  <a:pt x="1921917" y="227159"/>
                </a:cubicBezTo>
                <a:lnTo>
                  <a:pt x="1921917" y="1135767"/>
                </a:lnTo>
                <a:cubicBezTo>
                  <a:pt x="1921917" y="1261223"/>
                  <a:pt x="1820214" y="1362926"/>
                  <a:pt x="1694758" y="1362926"/>
                </a:cubicBezTo>
                <a:lnTo>
                  <a:pt x="227159" y="1362926"/>
                </a:lnTo>
                <a:cubicBezTo>
                  <a:pt x="101703" y="1362926"/>
                  <a:pt x="0" y="1261223"/>
                  <a:pt x="0" y="1135767"/>
                </a:cubicBezTo>
                <a:lnTo>
                  <a:pt x="0" y="2271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163" tIns="154163" rIns="154163" bIns="154163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Affordability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C7985ACF-6B69-4B36-AB0E-F12BFBADC619}"/>
              </a:ext>
            </a:extLst>
          </p:cNvPr>
          <p:cNvSpPr/>
          <p:nvPr/>
        </p:nvSpPr>
        <p:spPr>
          <a:xfrm>
            <a:off x="7230941" y="4337608"/>
            <a:ext cx="1276043" cy="546173"/>
          </a:xfrm>
          <a:custGeom>
            <a:avLst/>
            <a:gdLst>
              <a:gd name="connsiteX0" fmla="*/ 0 w 1921917"/>
              <a:gd name="connsiteY0" fmla="*/ 227159 h 1362926"/>
              <a:gd name="connsiteX1" fmla="*/ 227159 w 1921917"/>
              <a:gd name="connsiteY1" fmla="*/ 0 h 1362926"/>
              <a:gd name="connsiteX2" fmla="*/ 1694758 w 1921917"/>
              <a:gd name="connsiteY2" fmla="*/ 0 h 1362926"/>
              <a:gd name="connsiteX3" fmla="*/ 1921917 w 1921917"/>
              <a:gd name="connsiteY3" fmla="*/ 227159 h 1362926"/>
              <a:gd name="connsiteX4" fmla="*/ 1921917 w 1921917"/>
              <a:gd name="connsiteY4" fmla="*/ 1135767 h 1362926"/>
              <a:gd name="connsiteX5" fmla="*/ 1694758 w 1921917"/>
              <a:gd name="connsiteY5" fmla="*/ 1362926 h 1362926"/>
              <a:gd name="connsiteX6" fmla="*/ 227159 w 1921917"/>
              <a:gd name="connsiteY6" fmla="*/ 1362926 h 1362926"/>
              <a:gd name="connsiteX7" fmla="*/ 0 w 1921917"/>
              <a:gd name="connsiteY7" fmla="*/ 1135767 h 1362926"/>
              <a:gd name="connsiteX8" fmla="*/ 0 w 1921917"/>
              <a:gd name="connsiteY8" fmla="*/ 227159 h 136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917" h="1362926">
                <a:moveTo>
                  <a:pt x="0" y="227159"/>
                </a:moveTo>
                <a:cubicBezTo>
                  <a:pt x="0" y="101703"/>
                  <a:pt x="101703" y="0"/>
                  <a:pt x="227159" y="0"/>
                </a:cubicBezTo>
                <a:lnTo>
                  <a:pt x="1694758" y="0"/>
                </a:lnTo>
                <a:cubicBezTo>
                  <a:pt x="1820214" y="0"/>
                  <a:pt x="1921917" y="101703"/>
                  <a:pt x="1921917" y="227159"/>
                </a:cubicBezTo>
                <a:lnTo>
                  <a:pt x="1921917" y="1135767"/>
                </a:lnTo>
                <a:cubicBezTo>
                  <a:pt x="1921917" y="1261223"/>
                  <a:pt x="1820214" y="1362926"/>
                  <a:pt x="1694758" y="1362926"/>
                </a:cubicBezTo>
                <a:lnTo>
                  <a:pt x="227159" y="1362926"/>
                </a:lnTo>
                <a:cubicBezTo>
                  <a:pt x="101703" y="1362926"/>
                  <a:pt x="0" y="1261223"/>
                  <a:pt x="0" y="1135767"/>
                </a:cubicBezTo>
                <a:lnTo>
                  <a:pt x="0" y="2271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163" tIns="154163" rIns="154163" bIns="154163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Conservation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12FCFA-32E5-4EFD-AA47-E797D6879C20}"/>
              </a:ext>
            </a:extLst>
          </p:cNvPr>
          <p:cNvSpPr/>
          <p:nvPr/>
        </p:nvSpPr>
        <p:spPr>
          <a:xfrm>
            <a:off x="5679051" y="5478441"/>
            <a:ext cx="2827934" cy="298588"/>
          </a:xfrm>
          <a:prstGeom prst="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Equity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D0A9843F-0046-481D-A98D-CB722D3062AF}"/>
              </a:ext>
            </a:extLst>
          </p:cNvPr>
          <p:cNvSpPr/>
          <p:nvPr/>
        </p:nvSpPr>
        <p:spPr>
          <a:xfrm>
            <a:off x="5679051" y="4906668"/>
            <a:ext cx="1276043" cy="521228"/>
          </a:xfrm>
          <a:custGeom>
            <a:avLst/>
            <a:gdLst>
              <a:gd name="connsiteX0" fmla="*/ 0 w 1921917"/>
              <a:gd name="connsiteY0" fmla="*/ 227159 h 1362926"/>
              <a:gd name="connsiteX1" fmla="*/ 227159 w 1921917"/>
              <a:gd name="connsiteY1" fmla="*/ 0 h 1362926"/>
              <a:gd name="connsiteX2" fmla="*/ 1694758 w 1921917"/>
              <a:gd name="connsiteY2" fmla="*/ 0 h 1362926"/>
              <a:gd name="connsiteX3" fmla="*/ 1921917 w 1921917"/>
              <a:gd name="connsiteY3" fmla="*/ 227159 h 1362926"/>
              <a:gd name="connsiteX4" fmla="*/ 1921917 w 1921917"/>
              <a:gd name="connsiteY4" fmla="*/ 1135767 h 1362926"/>
              <a:gd name="connsiteX5" fmla="*/ 1694758 w 1921917"/>
              <a:gd name="connsiteY5" fmla="*/ 1362926 h 1362926"/>
              <a:gd name="connsiteX6" fmla="*/ 227159 w 1921917"/>
              <a:gd name="connsiteY6" fmla="*/ 1362926 h 1362926"/>
              <a:gd name="connsiteX7" fmla="*/ 0 w 1921917"/>
              <a:gd name="connsiteY7" fmla="*/ 1135767 h 1362926"/>
              <a:gd name="connsiteX8" fmla="*/ 0 w 1921917"/>
              <a:gd name="connsiteY8" fmla="*/ 227159 h 136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917" h="1362926">
                <a:moveTo>
                  <a:pt x="0" y="227159"/>
                </a:moveTo>
                <a:cubicBezTo>
                  <a:pt x="0" y="101703"/>
                  <a:pt x="101703" y="0"/>
                  <a:pt x="227159" y="0"/>
                </a:cubicBezTo>
                <a:lnTo>
                  <a:pt x="1694758" y="0"/>
                </a:lnTo>
                <a:cubicBezTo>
                  <a:pt x="1820214" y="0"/>
                  <a:pt x="1921917" y="101703"/>
                  <a:pt x="1921917" y="227159"/>
                </a:cubicBezTo>
                <a:lnTo>
                  <a:pt x="1921917" y="1135767"/>
                </a:lnTo>
                <a:cubicBezTo>
                  <a:pt x="1921917" y="1261223"/>
                  <a:pt x="1820214" y="1362926"/>
                  <a:pt x="1694758" y="1362926"/>
                </a:cubicBezTo>
                <a:lnTo>
                  <a:pt x="227159" y="1362926"/>
                </a:lnTo>
                <a:cubicBezTo>
                  <a:pt x="101703" y="1362926"/>
                  <a:pt x="0" y="1261223"/>
                  <a:pt x="0" y="1135767"/>
                </a:cubicBezTo>
                <a:lnTo>
                  <a:pt x="0" y="2271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4163" tIns="154163" rIns="154163" bIns="154163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/>
              <a:t>Revenue stability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1B1CD218-BB00-4C31-85E9-5803A99D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085" y="1785148"/>
            <a:ext cx="3221712" cy="928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981" tIns="48491" rIns="96981" bIns="48491">
            <a:spAutoFit/>
          </a:bodyPr>
          <a:lstStyle>
            <a:lvl1pPr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rates which strike the right balance for the District</a:t>
            </a:r>
          </a:p>
        </p:txBody>
      </p:sp>
    </p:spTree>
    <p:extLst>
      <p:ext uri="{BB962C8B-B14F-4D97-AF65-F5344CB8AC3E}">
        <p14:creationId xmlns:p14="http://schemas.microsoft.com/office/powerpoint/2010/main" val="411055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22" y="274638"/>
            <a:ext cx="7461411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Water Rate Structure Recommendations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C1F2834-3E90-45F4-B07C-066FCC075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122" y="1365101"/>
            <a:ext cx="7535678" cy="506037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Residential</a:t>
            </a:r>
          </a:p>
          <a:p>
            <a:r>
              <a:rPr lang="en-US" dirty="0"/>
              <a:t>Three tiers based on layering supplies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Non-Residential</a:t>
            </a:r>
          </a:p>
          <a:p>
            <a:r>
              <a:rPr lang="en-US" dirty="0"/>
              <a:t>Two tiers to not prioritize any specific type of commercial use but still reflect to cost of service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0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Residential Water Customer Bill Impacts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204561"/>
              </p:ext>
            </p:extLst>
          </p:nvPr>
        </p:nvGraphicFramePr>
        <p:xfrm>
          <a:off x="1151122" y="1165211"/>
          <a:ext cx="7250512" cy="4114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5870559-D6E5-48CF-9164-5B1FDE165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659909"/>
              </p:ext>
            </p:extLst>
          </p:nvPr>
        </p:nvGraphicFramePr>
        <p:xfrm>
          <a:off x="1874237" y="5219463"/>
          <a:ext cx="6281530" cy="1571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083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647B-E315-4E51-8021-BEB3012D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Monthly Water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EAA1A-3D55-4E7F-AB84-20FFE524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1CBC2-31AA-4BE3-8120-9FFB9120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6DA2B1-944F-4215-8202-6CC26833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312" y="4042082"/>
            <a:ext cx="7535678" cy="10535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FA0CB-D034-4306-9F75-C6D10135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" y="1307341"/>
            <a:ext cx="9047134" cy="44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647B-E315-4E51-8021-BEB3012DA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Monthly Water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EAA1A-3D55-4E7F-AB84-20FFE524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1CBC2-31AA-4BE3-8120-9FFB9120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345669-A8EF-4133-822F-B32793849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" y="1349321"/>
            <a:ext cx="9051153" cy="33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6592-9770-41C9-999B-AC67EFB2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22" y="274638"/>
            <a:ext cx="7887775" cy="1143000"/>
          </a:xfrm>
        </p:spPr>
        <p:txBody>
          <a:bodyPr/>
          <a:lstStyle/>
          <a:p>
            <a:r>
              <a:rPr lang="en-US" dirty="0"/>
              <a:t>Monthly Residential Water Rate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1AA7-7658-450A-A070-19842EAFE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177D3-3D41-46F6-94A8-866CD257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56AE7-7EE2-4CB6-BAFA-AB5C24B0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49FE2DA-5408-45C3-997A-9FB55D7510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570356"/>
              </p:ext>
            </p:extLst>
          </p:nvPr>
        </p:nvGraphicFramePr>
        <p:xfrm>
          <a:off x="53788" y="1215614"/>
          <a:ext cx="9090212" cy="5251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721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107" y="2145240"/>
            <a:ext cx="3462822" cy="1143000"/>
          </a:xfrm>
        </p:spPr>
        <p:txBody>
          <a:bodyPr/>
          <a:lstStyle/>
          <a:p>
            <a:r>
              <a:rPr lang="en-US" dirty="0"/>
              <a:t>Wastewater Rate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 descr="A close up of a grey background&#10;&#10;Description generated with high confidence">
            <a:extLst>
              <a:ext uri="{FF2B5EF4-FFF2-40B4-BE49-F238E27FC236}">
                <a16:creationId xmlns:a16="http://schemas.microsoft.com/office/drawing/2014/main" id="{C4C3BC55-A9BF-4069-BBFF-B36D259B4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152400"/>
            <a:ext cx="3962400" cy="4271963"/>
          </a:xfrm>
          <a:prstGeom prst="rect">
            <a:avLst/>
          </a:prstGeom>
          <a:effectLst>
            <a:reflection blurRad="6350" stA="50000" endA="300" endPos="90000" dir="5400000" sy="-100000" algn="bl" rotWithShape="0"/>
            <a:softEdge rad="12700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AE2FE2-40DF-42A8-95DE-59735454D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3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Wastewater Fund- Key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122" y="1584196"/>
            <a:ext cx="7535678" cy="4525963"/>
          </a:xfrm>
        </p:spPr>
        <p:txBody>
          <a:bodyPr/>
          <a:lstStyle/>
          <a:p>
            <a:r>
              <a:rPr lang="en-US" b="1" dirty="0"/>
              <a:t>Operating fund deficit</a:t>
            </a:r>
          </a:p>
          <a:p>
            <a:pPr lvl="1"/>
            <a:r>
              <a:rPr lang="en-US" b="1" dirty="0"/>
              <a:t>FY 17/18 projected operating deficit $178,491</a:t>
            </a:r>
          </a:p>
          <a:p>
            <a:pPr lvl="1"/>
            <a:r>
              <a:rPr lang="en-US" b="1" dirty="0"/>
              <a:t>To only pay for existing operations (no capital or additional debt service) a 40% rate increase is needed</a:t>
            </a:r>
          </a:p>
          <a:p>
            <a:pPr lvl="1"/>
            <a:endParaRPr lang="en-US" b="1" dirty="0"/>
          </a:p>
          <a:p>
            <a:r>
              <a:rPr lang="en-US" b="1" dirty="0"/>
              <a:t>Projected negative operating reserve (end of FY 17/18)</a:t>
            </a:r>
          </a:p>
          <a:p>
            <a:pPr lvl="1"/>
            <a:r>
              <a:rPr lang="en-US" b="1" dirty="0"/>
              <a:t>Projected $198,872 operating debt to the capital fund</a:t>
            </a:r>
          </a:p>
          <a:p>
            <a:pPr lvl="1"/>
            <a:endParaRPr lang="en-US" b="1" dirty="0"/>
          </a:p>
          <a:p>
            <a:r>
              <a:rPr lang="en-US" b="1" dirty="0"/>
              <a:t>Sizeable Capital Plan</a:t>
            </a:r>
          </a:p>
          <a:p>
            <a:pPr lvl="1"/>
            <a:r>
              <a:rPr lang="en-US" b="1" dirty="0"/>
              <a:t>$12.1 million through FY 22/23  </a:t>
            </a:r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19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Ten-Year Wastewater Capital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988" y="1180249"/>
            <a:ext cx="7535678" cy="4525963"/>
          </a:xfrm>
        </p:spPr>
        <p:txBody>
          <a:bodyPr/>
          <a:lstStyle/>
          <a:p>
            <a:r>
              <a:rPr lang="en-US" dirty="0"/>
              <a:t>Total Capital Spending </a:t>
            </a:r>
            <a:r>
              <a:rPr lang="en-US" b="1" dirty="0"/>
              <a:t>$12.1 Million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56527B-6968-4D9F-84D8-CE4983BE7880}"/>
              </a:ext>
            </a:extLst>
          </p:cNvPr>
          <p:cNvSpPr txBox="1">
            <a:spLocks/>
          </p:cNvSpPr>
          <p:nvPr/>
        </p:nvSpPr>
        <p:spPr>
          <a:xfrm>
            <a:off x="1151122" y="5617770"/>
            <a:ext cx="78975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–"/>
              <a:defRPr sz="18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600">
                <a:solidFill>
                  <a:srgbClr val="656565"/>
                </a:solidFill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–"/>
              <a:defRPr sz="16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6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Projected Debt $8.1 Million (FY 19-20)</a:t>
            </a:r>
          </a:p>
          <a:p>
            <a:endParaRPr lang="en-US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D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367538"/>
              </p:ext>
            </p:extLst>
          </p:nvPr>
        </p:nvGraphicFramePr>
        <p:xfrm>
          <a:off x="819060" y="1619589"/>
          <a:ext cx="8025918" cy="370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148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0" name="Line 10"/>
          <p:cNvSpPr>
            <a:spLocks noChangeShapeType="1"/>
          </p:cNvSpPr>
          <p:nvPr/>
        </p:nvSpPr>
        <p:spPr bwMode="auto">
          <a:xfrm>
            <a:off x="0" y="6234113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077200" y="-1363662"/>
            <a:ext cx="6675120" cy="189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65000"/>
              </a:spcBef>
              <a:spcAft>
                <a:spcPts val="20"/>
              </a:spcAft>
              <a:buClr>
                <a:schemeClr val="bg2"/>
              </a:buClr>
              <a:buSzTx/>
              <a:buFont typeface="Wingdings" pitchFamily="2" charset="2"/>
              <a:buChar char="§"/>
            </a:pPr>
            <a:endParaRPr lang="en-US" sz="2000" b="1" kern="0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13538" y="1317219"/>
            <a:ext cx="8742363" cy="470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0"/>
              </a:spcBef>
              <a:buClr>
                <a:schemeClr val="bg1"/>
              </a:buClr>
              <a:buFont typeface="Wingdings" panose="05000000000000000000" pitchFamily="2" charset="2"/>
              <a:buChar char="Ø"/>
              <a:tabLst>
                <a:tab pos="6826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Independent utility rate &amp; finance consultants</a:t>
            </a:r>
          </a:p>
          <a:p>
            <a:pPr>
              <a:spcBef>
                <a:spcPts val="2500"/>
              </a:spcBef>
              <a:buClr>
                <a:schemeClr val="bg1"/>
              </a:buClr>
              <a:buFont typeface="Wingdings" panose="05000000000000000000" pitchFamily="2" charset="2"/>
              <a:buChar char="Ø"/>
              <a:tabLst>
                <a:tab pos="6826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Professional services:  1) utility rate &amp; fee studies, 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financial plans, 3) project financing</a:t>
            </a:r>
          </a:p>
          <a:p>
            <a:pPr>
              <a:spcBef>
                <a:spcPts val="2500"/>
              </a:spcBef>
              <a:buClr>
                <a:schemeClr val="bg1"/>
              </a:buClr>
              <a:buFont typeface="Wingdings" panose="05000000000000000000" pitchFamily="2" charset="2"/>
              <a:buChar char="Ø"/>
              <a:tabLst>
                <a:tab pos="245745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Charter Member:	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National Association of</a:t>
            </a:r>
            <a:b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Municipal Advisors</a:t>
            </a:r>
          </a:p>
          <a:p>
            <a:pPr>
              <a:spcBef>
                <a:spcPts val="2500"/>
              </a:spcBef>
              <a:buClr>
                <a:schemeClr val="bg1"/>
              </a:buClr>
              <a:buFont typeface="Wingdings" panose="05000000000000000000" pitchFamily="2" charset="2"/>
              <a:buChar char="Ø"/>
              <a:tabLst>
                <a:tab pos="6826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Extensive experience developing long-term financial plans,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rate models, and utility rate and fee studies</a:t>
            </a:r>
          </a:p>
          <a:p>
            <a:pPr>
              <a:spcBef>
                <a:spcPts val="2500"/>
              </a:spcBef>
              <a:buClr>
                <a:schemeClr val="bg1"/>
              </a:buClr>
              <a:buFont typeface="Wingdings" panose="05000000000000000000" pitchFamily="2" charset="2"/>
              <a:buChar char="Ø"/>
              <a:tabLst>
                <a:tab pos="6826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Advised over 500 public agencies throughout California</a:t>
            </a:r>
          </a:p>
          <a:p>
            <a:pPr eaLnBrk="1" hangingPunct="1">
              <a:spcBef>
                <a:spcPts val="1200"/>
              </a:spcBef>
              <a:spcAft>
                <a:spcPts val="20"/>
              </a:spcAft>
              <a:buClr>
                <a:schemeClr val="bg2"/>
              </a:buClr>
              <a:buSzPct val="100000"/>
              <a:buFont typeface="Wingdings" pitchFamily="2" charset="2"/>
              <a:buChar char="§"/>
            </a:pPr>
            <a:endParaRPr lang="en-US" sz="1900" b="1" dirty="0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252537" y="5381644"/>
            <a:ext cx="6629400" cy="421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981" tIns="48491" rIns="96981" bIns="48491">
            <a:spAutoFit/>
          </a:bodyPr>
          <a:lstStyle>
            <a:lvl1pPr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BWA specializes in water &amp; sewer rates &amp; finance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49" y="1375796"/>
            <a:ext cx="1950889" cy="134733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7AF2AC5-0758-4793-AF32-C6EA629A1140}"/>
              </a:ext>
            </a:extLst>
          </p:cNvPr>
          <p:cNvSpPr txBox="1">
            <a:spLocks/>
          </p:cNvSpPr>
          <p:nvPr/>
        </p:nvSpPr>
        <p:spPr>
          <a:xfrm>
            <a:off x="954013" y="266700"/>
            <a:ext cx="74614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7DBA"/>
                </a:solidFill>
                <a:latin typeface="Arial-BoldMT"/>
                <a:ea typeface="+mj-ea"/>
                <a:cs typeface="Arial-BoldMT"/>
              </a:defRPr>
            </a:lvl1pPr>
          </a:lstStyle>
          <a:p>
            <a:r>
              <a:rPr lang="en-US" dirty="0"/>
              <a:t>Bartle Wells Associates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DF48FFC-1E8B-4160-AF20-1CE21DB3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25470"/>
            <a:ext cx="638688" cy="365125"/>
          </a:xfrm>
        </p:spPr>
        <p:txBody>
          <a:bodyPr/>
          <a:lstStyle/>
          <a:p>
            <a:fld id="{8EF8534D-318E-A348-9800-21E29A2712FF}" type="slidenum">
              <a:rPr lang="en-US" smtClean="0">
                <a:solidFill>
                  <a:schemeClr val="accent1"/>
                </a:solidFill>
              </a:rPr>
              <a:pPr/>
              <a:t>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FF4388D-B00F-457A-92B5-3D9D5EB7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122" y="6425470"/>
            <a:ext cx="1543358" cy="365125"/>
          </a:xfrm>
        </p:spPr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1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Five-Year Wastewater Financial Plan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CA981-4AC9-4E73-939E-216DFCF942FC}"/>
              </a:ext>
            </a:extLst>
          </p:cNvPr>
          <p:cNvSpPr/>
          <p:nvPr/>
        </p:nvSpPr>
        <p:spPr>
          <a:xfrm>
            <a:off x="638688" y="1237596"/>
            <a:ext cx="6732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prstClr val="black"/>
              </a:buClr>
              <a:buFont typeface="Arial"/>
              <a:buChar char="•"/>
            </a:pPr>
            <a:r>
              <a:rPr lang="en-US" sz="2400" dirty="0">
                <a:solidFill>
                  <a:srgbClr val="656565"/>
                </a:solidFill>
                <a:latin typeface="Arial"/>
                <a:cs typeface="Arial"/>
              </a:rPr>
              <a:t>Projected Rate Revenue Increases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00A6-E907-47FD-ADE2-039C9948A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61" y="1767153"/>
            <a:ext cx="6660490" cy="765840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E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604434"/>
              </p:ext>
            </p:extLst>
          </p:nvPr>
        </p:nvGraphicFramePr>
        <p:xfrm>
          <a:off x="363441" y="2662219"/>
          <a:ext cx="8486269" cy="391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764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Wastewater Rate Structure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122" y="1899507"/>
            <a:ext cx="7535678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Non-Residential</a:t>
            </a:r>
          </a:p>
          <a:p>
            <a:r>
              <a:rPr lang="en-US" dirty="0"/>
              <a:t>Set single-family charge as a base charge</a:t>
            </a:r>
          </a:p>
          <a:p>
            <a:r>
              <a:rPr lang="en-US" dirty="0"/>
              <a:t>Keep a specific rate for the school to account for irrigation</a:t>
            </a:r>
          </a:p>
          <a:p>
            <a:r>
              <a:rPr lang="en-US" dirty="0"/>
              <a:t>Move to volumetric rate based on strength</a:t>
            </a:r>
          </a:p>
          <a:p>
            <a:pPr lvl="1"/>
            <a:r>
              <a:rPr lang="en-US" dirty="0"/>
              <a:t>Low Strength</a:t>
            </a:r>
          </a:p>
          <a:p>
            <a:pPr lvl="1"/>
            <a:r>
              <a:rPr lang="en-US" dirty="0"/>
              <a:t>Medium Strength</a:t>
            </a:r>
          </a:p>
          <a:p>
            <a:pPr lvl="1"/>
            <a:r>
              <a:rPr lang="en-US" dirty="0"/>
              <a:t>High Strength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68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Monthly Wastewater Rates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82BC86-7081-4B94-B37D-F4D62A0D7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77032-F456-4A6D-8A66-51722B3A5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1" y="1161787"/>
            <a:ext cx="8940197" cy="48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06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D4ECB6-BD4D-4C93-A441-95B0B9C636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791050"/>
              </p:ext>
            </p:extLst>
          </p:nvPr>
        </p:nvGraphicFramePr>
        <p:xfrm>
          <a:off x="491922" y="1463108"/>
          <a:ext cx="8779809" cy="496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22" y="274638"/>
            <a:ext cx="8073560" cy="1143000"/>
          </a:xfrm>
        </p:spPr>
        <p:txBody>
          <a:bodyPr/>
          <a:lstStyle/>
          <a:p>
            <a:r>
              <a:rPr lang="en-US" dirty="0"/>
              <a:t>Monthly Residential Sewer Rate Survey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F75-246A-4C74-B3AF-7C8A9718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38B06-D675-4543-9E7B-66607C34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122" y="6425469"/>
            <a:ext cx="1543358" cy="365125"/>
          </a:xfrm>
        </p:spPr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8BF4D-1EFB-4F2B-BDE8-7B349722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388BC7-F12A-4C88-8953-7E82CEC02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555643"/>
              </p:ext>
            </p:extLst>
          </p:nvPr>
        </p:nvGraphicFramePr>
        <p:xfrm>
          <a:off x="826151" y="1600666"/>
          <a:ext cx="77863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43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>
                <a:solidFill>
                  <a:schemeClr val="accent1"/>
                </a:solidFill>
              </a:rPr>
              <a:pPr/>
              <a:t>25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193" y="917087"/>
            <a:ext cx="9024682" cy="10156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 and Comments?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03CEB-692F-48A1-9C74-28BDD278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221" y="2104375"/>
            <a:ext cx="5532625" cy="414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44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1544" y="1356521"/>
            <a:ext cx="8347224" cy="5574227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chemeClr val="bg2"/>
              </a:buClr>
              <a:buNone/>
            </a:pPr>
            <a:r>
              <a:rPr lang="en-US" sz="2400" b="1" dirty="0">
                <a:solidFill>
                  <a:srgbClr val="0070C0"/>
                </a:solidFill>
              </a:rPr>
              <a:t>	Douglas Dove,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PE, CIPMA</a:t>
            </a:r>
            <a:r>
              <a:rPr lang="en-US" sz="2400" dirty="0">
                <a:solidFill>
                  <a:srgbClr val="0070C0"/>
                </a:solidFill>
              </a:rPr>
              <a:t>   		</a:t>
            </a:r>
            <a:r>
              <a:rPr lang="en-US" sz="2000" b="1" i="1" dirty="0">
                <a:solidFill>
                  <a:srgbClr val="0070C0"/>
                </a:solidFill>
              </a:rPr>
              <a:t>Principal / Project Manager</a:t>
            </a:r>
          </a:p>
          <a:p>
            <a:pPr lvl="1">
              <a:spcBef>
                <a:spcPct val="30000"/>
              </a:spcBef>
            </a:pPr>
            <a:r>
              <a:rPr lang="en-US" sz="1700" dirty="0"/>
              <a:t>President of Bartle Wells with over 26 years of experience</a:t>
            </a:r>
            <a:endParaRPr lang="en-US" sz="1700" i="1" dirty="0"/>
          </a:p>
          <a:p>
            <a:pPr lvl="1">
              <a:spcBef>
                <a:spcPct val="30000"/>
              </a:spcBef>
            </a:pPr>
            <a:r>
              <a:rPr lang="en-US" sz="1700" dirty="0"/>
              <a:t>Expertise in financial planning, utility rates, impact fees, &amp; project financing</a:t>
            </a:r>
          </a:p>
          <a:p>
            <a:pPr lvl="1">
              <a:spcBef>
                <a:spcPct val="30000"/>
              </a:spcBef>
            </a:pPr>
            <a:r>
              <a:rPr lang="en-US" sz="1700" dirty="0"/>
              <a:t>Recent includes the Cities of Brawley, Heber, Chula Vista, Santa Barbara, Glendale, Modesto, Patterson, Riverbank, Hughson, and Davis</a:t>
            </a:r>
          </a:p>
          <a:p>
            <a:pPr marL="457200" lvl="1" indent="0">
              <a:spcBef>
                <a:spcPct val="30000"/>
              </a:spcBef>
              <a:buNone/>
            </a:pPr>
            <a:endParaRPr lang="en-US" sz="1000" b="1" dirty="0">
              <a:solidFill>
                <a:srgbClr val="0070C0"/>
              </a:solidFill>
            </a:endParaRPr>
          </a:p>
          <a:p>
            <a:pPr lvl="1">
              <a:spcBef>
                <a:spcPct val="30000"/>
              </a:spcBef>
            </a:pPr>
            <a:endParaRPr lang="en-US" sz="1700" b="1" dirty="0">
              <a:solidFill>
                <a:srgbClr val="0070C0"/>
              </a:solidFill>
            </a:endParaRPr>
          </a:p>
          <a:p>
            <a:pPr marL="457200" lvl="1" indent="0">
              <a:spcBef>
                <a:spcPct val="30000"/>
              </a:spcBef>
              <a:buNone/>
            </a:pPr>
            <a:r>
              <a:rPr lang="en-US" sz="2400" b="1" dirty="0">
                <a:solidFill>
                  <a:srgbClr val="0070C0"/>
                </a:solidFill>
              </a:rPr>
              <a:t>Erik Helgeson, </a:t>
            </a:r>
            <a:r>
              <a:rPr lang="en-US" sz="1800" dirty="0">
                <a:solidFill>
                  <a:srgbClr val="0070C0"/>
                </a:solidFill>
              </a:rPr>
              <a:t>MBA</a:t>
            </a:r>
            <a:r>
              <a:rPr lang="en-US" sz="2400" b="1" dirty="0">
                <a:solidFill>
                  <a:srgbClr val="0070C0"/>
                </a:solidFill>
              </a:rPr>
              <a:t>	  			</a:t>
            </a:r>
            <a:r>
              <a:rPr lang="en-US" sz="2000" b="1" i="1" dirty="0">
                <a:solidFill>
                  <a:srgbClr val="0070C0"/>
                </a:solidFill>
              </a:rPr>
              <a:t>Project Consultant</a:t>
            </a:r>
            <a:endParaRPr lang="en-US" sz="1700" dirty="0"/>
          </a:p>
          <a:p>
            <a:pPr lvl="1">
              <a:spcBef>
                <a:spcPct val="30000"/>
              </a:spcBef>
            </a:pPr>
            <a:r>
              <a:rPr lang="en-US" sz="1700" dirty="0"/>
              <a:t>Finance consultant with over 7 years of industry experience</a:t>
            </a:r>
          </a:p>
          <a:p>
            <a:pPr lvl="1">
              <a:spcBef>
                <a:spcPct val="30000"/>
              </a:spcBef>
            </a:pPr>
            <a:r>
              <a:rPr lang="en-US" sz="1700" dirty="0"/>
              <a:t>Expertise developing water &amp; sewer financial plans, rates &amp; fees</a:t>
            </a:r>
          </a:p>
          <a:p>
            <a:pPr lvl="1">
              <a:spcBef>
                <a:spcPct val="30000"/>
              </a:spcBef>
            </a:pPr>
            <a:r>
              <a:rPr lang="en-US" sz="1700" dirty="0"/>
              <a:t>Recent work includes the Cities of Willits and Carlsbad, Humboldt Bay Municipal Water District, Modesto Irrigation District, Madera County, Marin Municipal Water District, Sacramento County, and Denver Water</a:t>
            </a:r>
          </a:p>
        </p:txBody>
      </p:sp>
      <p:sp>
        <p:nvSpPr>
          <p:cNvPr id="846858" name="Rectangle 10"/>
          <p:cNvSpPr>
            <a:spLocks noGrp="1" noChangeArrowheads="1"/>
          </p:cNvSpPr>
          <p:nvPr>
            <p:ph type="title"/>
          </p:nvPr>
        </p:nvSpPr>
        <p:spPr>
          <a:xfrm>
            <a:off x="1151122" y="298977"/>
            <a:ext cx="7575550" cy="896938"/>
          </a:xfrm>
        </p:spPr>
        <p:txBody>
          <a:bodyPr lIns="92597" tIns="47140" rIns="92597" bIns="47140"/>
          <a:lstStyle/>
          <a:p>
            <a:pPr algn="l" eaLnBrk="1" hangingPunct="1">
              <a:defRPr/>
            </a:pPr>
            <a:r>
              <a:rPr lang="en-US" dirty="0"/>
              <a:t>BWA Project Team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B6D5F6E-92C9-4DCB-B3EE-94A08ADD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25470"/>
            <a:ext cx="638688" cy="365125"/>
          </a:xfrm>
        </p:spPr>
        <p:txBody>
          <a:bodyPr/>
          <a:lstStyle/>
          <a:p>
            <a:fld id="{8EF8534D-318E-A348-9800-21E29A2712FF}" type="slidenum">
              <a:rPr lang="en-US" smtClean="0">
                <a:solidFill>
                  <a:schemeClr val="accent1"/>
                </a:solidFill>
              </a:rPr>
              <a:pPr/>
              <a:t>3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E35721-FB2C-400F-A9B6-95E9246A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1122" y="6425470"/>
            <a:ext cx="1543358" cy="365125"/>
          </a:xfrm>
        </p:spPr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4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4B97F-6D0C-42B0-9951-05F2403D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2" y="1208936"/>
            <a:ext cx="8359629" cy="2683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9F08-E332-420B-BBDA-83E36F35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E509A-5220-4B17-BA7B-0A8B94AB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2" y="3783435"/>
            <a:ext cx="7535678" cy="4372863"/>
          </a:xfrm>
        </p:spPr>
        <p:txBody>
          <a:bodyPr/>
          <a:lstStyle/>
          <a:p>
            <a:r>
              <a:rPr lang="en-US" dirty="0"/>
              <a:t>Project began 2017</a:t>
            </a:r>
          </a:p>
          <a:p>
            <a:pPr lvl="1"/>
            <a:r>
              <a:rPr lang="en-US" dirty="0"/>
              <a:t>Developed draft financial plans</a:t>
            </a:r>
          </a:p>
          <a:p>
            <a:r>
              <a:rPr lang="en-US" dirty="0"/>
              <a:t>Remaining Work</a:t>
            </a:r>
          </a:p>
          <a:p>
            <a:pPr lvl="1"/>
            <a:r>
              <a:rPr lang="en-US" dirty="0"/>
              <a:t>Final rate design</a:t>
            </a:r>
          </a:p>
          <a:p>
            <a:pPr lvl="1"/>
            <a:r>
              <a:rPr lang="en-US" dirty="0"/>
              <a:t>Outreach, adoption, and implementation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A65A-6A02-4555-BCA0-8EBF6ED5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9A15E-0A57-442C-900D-97086135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>
                <a:solidFill>
                  <a:schemeClr val="accent1"/>
                </a:solidFill>
              </a:rPr>
              <a:pPr/>
              <a:t>4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BB46FB9C-E6FB-4905-99C9-3CE7077BB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152" y="4230104"/>
            <a:ext cx="3280574" cy="928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981" tIns="48491" rIns="96981" bIns="48491">
            <a:spAutoFit/>
          </a:bodyPr>
          <a:lstStyle>
            <a:lvl1pPr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996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5F5F5F"/>
              </a:buClr>
              <a:buSzPct val="75000"/>
              <a:buFont typeface="Wingdings" pitchFamily="2" charset="2"/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input from staff throughout the project has been key to progress</a:t>
            </a:r>
          </a:p>
        </p:txBody>
      </p:sp>
    </p:spTree>
    <p:extLst>
      <p:ext uri="{BB962C8B-B14F-4D97-AF65-F5344CB8AC3E}">
        <p14:creationId xmlns:p14="http://schemas.microsoft.com/office/powerpoint/2010/main" val="278957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733" y="283305"/>
            <a:ext cx="5648489" cy="1143000"/>
          </a:xfrm>
        </p:spPr>
        <p:txBody>
          <a:bodyPr/>
          <a:lstStyle/>
          <a:p>
            <a:r>
              <a:rPr lang="en-US" dirty="0"/>
              <a:t>Study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34" y="1608867"/>
            <a:ext cx="4301804" cy="4525963"/>
          </a:xfrm>
        </p:spPr>
        <p:txBody>
          <a:bodyPr/>
          <a:lstStyle/>
          <a:p>
            <a:r>
              <a:rPr lang="en-US" dirty="0"/>
              <a:t>Financially Sound</a:t>
            </a:r>
          </a:p>
          <a:p>
            <a:pPr lvl="1"/>
            <a:r>
              <a:rPr lang="en-US" dirty="0"/>
              <a:t>Fund operating and capital costs while maintaining prudent reserves and debt ratios</a:t>
            </a:r>
          </a:p>
          <a:p>
            <a:r>
              <a:rPr lang="en-US" dirty="0"/>
              <a:t>Legally Compliant</a:t>
            </a:r>
          </a:p>
          <a:p>
            <a:pPr lvl="1"/>
            <a:r>
              <a:rPr lang="en-US" dirty="0"/>
              <a:t>Prop. 218</a:t>
            </a:r>
          </a:p>
          <a:p>
            <a:r>
              <a:rPr lang="en-US" dirty="0"/>
              <a:t>Customer Focused</a:t>
            </a:r>
          </a:p>
          <a:p>
            <a:pPr lvl="1"/>
            <a:r>
              <a:rPr lang="en-US" dirty="0"/>
              <a:t>Smooth, predictable increases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3772" y="6438397"/>
            <a:ext cx="1543358" cy="365125"/>
          </a:xfrm>
        </p:spPr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39757" y="6439477"/>
            <a:ext cx="638688" cy="365125"/>
          </a:xfrm>
        </p:spPr>
        <p:txBody>
          <a:bodyPr/>
          <a:lstStyle/>
          <a:p>
            <a:fld id="{8EF8534D-318E-A348-9800-21E29A2712FF}" type="slidenum">
              <a:rPr lang="en-US" smtClean="0">
                <a:solidFill>
                  <a:schemeClr val="accent1"/>
                </a:solidFill>
              </a:rPr>
              <a:pPr/>
              <a:t>5</a:t>
            </a:fld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5A747-3448-4C40-8982-155BB10CD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30" y="588579"/>
            <a:ext cx="3396512" cy="5325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99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4178B8-E39B-4F70-9352-FDBD850B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10" r="1" b="38367"/>
          <a:stretch/>
        </p:blipFill>
        <p:spPr>
          <a:xfrm>
            <a:off x="-76200" y="2152715"/>
            <a:ext cx="4767261" cy="4781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371" y="1296296"/>
            <a:ext cx="7535862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Achieve positive cashflows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Strategically use debt to smooth out the impact of capital spending on rates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Modify rate structures to reflect current customer demand and system characteristics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92E88-77B0-484C-A112-574298276338}"/>
              </a:ext>
            </a:extLst>
          </p:cNvPr>
          <p:cNvSpPr/>
          <p:nvPr/>
        </p:nvSpPr>
        <p:spPr>
          <a:xfrm>
            <a:off x="3439978" y="4138706"/>
            <a:ext cx="51530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i="1" dirty="0">
                <a:solidFill>
                  <a:srgbClr val="638ACF"/>
                </a:solidFill>
              </a:rPr>
              <a:t>Prop. 218 states that a customer’s rates </a:t>
            </a:r>
          </a:p>
          <a:p>
            <a:pPr algn="r"/>
            <a:r>
              <a:rPr lang="en-US" sz="2000" i="1" dirty="0">
                <a:solidFill>
                  <a:srgbClr val="638ACF"/>
                </a:solidFill>
              </a:rPr>
              <a:t>“must not generate revenues in excess of the cost of service for which the fee is charged.” 			</a:t>
            </a:r>
            <a:r>
              <a:rPr lang="en-US" altLang="en-US" sz="1600" i="1" dirty="0">
                <a:solidFill>
                  <a:srgbClr val="638ACF"/>
                </a:solidFill>
              </a:rPr>
              <a:t>Cal. Const., art. XIII D, § 6, subd. (b).</a:t>
            </a:r>
            <a:endParaRPr lang="en-US" sz="2000" i="1" dirty="0">
              <a:solidFill>
                <a:srgbClr val="638A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48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458" y="2816044"/>
            <a:ext cx="7461411" cy="1143000"/>
          </a:xfrm>
        </p:spPr>
        <p:txBody>
          <a:bodyPr/>
          <a:lstStyle/>
          <a:p>
            <a:r>
              <a:rPr lang="en-US" dirty="0"/>
              <a:t>Water Rate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D1FC62-888C-49CC-905F-6F0AC42A4A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F7FE"/>
              </a:clrFrom>
              <a:clrTo>
                <a:srgbClr val="EEF7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1245" y="42193"/>
            <a:ext cx="5362755" cy="355282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6350" stA="50000" endA="300" endPos="90000" dir="5400000" sy="-100000" algn="bl" rotWithShape="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BBF735-1A56-41C7-B0AF-EE6561886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1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Water Fund Key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Operating fund deficit</a:t>
            </a:r>
          </a:p>
          <a:p>
            <a:pPr lvl="1"/>
            <a:r>
              <a:rPr lang="en-US" b="1" dirty="0"/>
              <a:t>FY 17/18 projected operating deficit $197,871</a:t>
            </a:r>
          </a:p>
          <a:p>
            <a:pPr lvl="1"/>
            <a:r>
              <a:rPr lang="en-US" b="1" dirty="0"/>
              <a:t>To only pay for existing operations (no capital or additional debt service) a 100% rate revenue increase is needed</a:t>
            </a:r>
          </a:p>
          <a:p>
            <a:pPr lvl="1"/>
            <a:endParaRPr lang="en-US" b="1" dirty="0"/>
          </a:p>
          <a:p>
            <a:r>
              <a:rPr lang="en-US" b="1" dirty="0"/>
              <a:t>Projected negative operating reserve (end of FY 17/18)</a:t>
            </a:r>
          </a:p>
          <a:p>
            <a:pPr lvl="1"/>
            <a:r>
              <a:rPr lang="en-US" b="1" dirty="0"/>
              <a:t>Projected $224,020 operating debt to the capital fund</a:t>
            </a:r>
          </a:p>
          <a:p>
            <a:pPr lvl="1"/>
            <a:endParaRPr lang="en-US" b="1" dirty="0"/>
          </a:p>
          <a:p>
            <a:r>
              <a:rPr lang="en-US" b="1" dirty="0"/>
              <a:t>Sizeable Capital Plan</a:t>
            </a:r>
          </a:p>
          <a:p>
            <a:pPr lvl="1"/>
            <a:r>
              <a:rPr lang="en-US" b="1" dirty="0"/>
              <a:t>$12.1 million through FY 24/25  </a:t>
            </a:r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0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61012-61D3-4DFE-A76C-24098359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Ten-Year Water Capital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263A2-574A-4C26-86FA-E027DAC2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5572" y="6424138"/>
            <a:ext cx="1543358" cy="365125"/>
          </a:xfrm>
        </p:spPr>
        <p:txBody>
          <a:bodyPr/>
          <a:lstStyle/>
          <a:p>
            <a:fld id="{0BF9CBC4-46B4-A446-9DFC-B1ECE730231F}" type="datetime1">
              <a:rPr lang="en-US" smtClean="0"/>
              <a:t>1/25/2018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2C9B4-0917-4155-A699-D6209E05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8534D-318E-A348-9800-21E29A2712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66EA0B-AC01-465C-9330-DBA13428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15" y="1297767"/>
            <a:ext cx="7535678" cy="4802996"/>
          </a:xfrm>
        </p:spPr>
        <p:txBody>
          <a:bodyPr>
            <a:normAutofit/>
          </a:bodyPr>
          <a:lstStyle/>
          <a:p>
            <a:r>
              <a:rPr lang="en-US" dirty="0"/>
              <a:t>Projected capital spending of </a:t>
            </a:r>
            <a:r>
              <a:rPr lang="en-US" b="1" dirty="0"/>
              <a:t>$12.1 million </a:t>
            </a:r>
            <a:r>
              <a:rPr lang="en-US" dirty="0"/>
              <a:t>(inflation included)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6BE582-1075-4B7E-BF5B-6E1A81E1E2E5}"/>
              </a:ext>
            </a:extLst>
          </p:cNvPr>
          <p:cNvSpPr txBox="1">
            <a:spLocks/>
          </p:cNvSpPr>
          <p:nvPr/>
        </p:nvSpPr>
        <p:spPr>
          <a:xfrm>
            <a:off x="764915" y="5596591"/>
            <a:ext cx="78975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4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–"/>
              <a:defRPr sz="18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600">
                <a:solidFill>
                  <a:srgbClr val="656565"/>
                </a:solidFill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–"/>
              <a:defRPr sz="16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600" b="0" i="0" kern="1200">
                <a:solidFill>
                  <a:srgbClr val="65656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dirty="0"/>
          </a:p>
          <a:p>
            <a:r>
              <a:rPr lang="en-US" dirty="0"/>
              <a:t>$5.0 million loan in FY 2020-21</a:t>
            </a:r>
          </a:p>
          <a:p>
            <a:endParaRPr lang="en-US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B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188439"/>
              </p:ext>
            </p:extLst>
          </p:nvPr>
        </p:nvGraphicFramePr>
        <p:xfrm>
          <a:off x="687220" y="2193211"/>
          <a:ext cx="8343190" cy="3846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7723423"/>
      </p:ext>
    </p:extLst>
  </p:cSld>
  <p:clrMapOvr>
    <a:masterClrMapping/>
  </p:clrMapOvr>
</p:sld>
</file>

<file path=ppt/theme/theme1.xml><?xml version="1.0" encoding="utf-8"?>
<a:theme xmlns:a="http://schemas.openxmlformats.org/drawingml/2006/main" name="WAT PPT Template 20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13841</TotalTime>
  <Words>624</Words>
  <Application>Microsoft Office PowerPoint</Application>
  <PresentationFormat>On-screen Show (4:3)</PresentationFormat>
  <Paragraphs>192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Arial-BoldMT</vt:lpstr>
      <vt:lpstr>Calibri</vt:lpstr>
      <vt:lpstr>Wingdings</vt:lpstr>
      <vt:lpstr>WAT PPT Template 2014</vt:lpstr>
      <vt:lpstr>PowerPoint Presentation</vt:lpstr>
      <vt:lpstr>PowerPoint Presentation</vt:lpstr>
      <vt:lpstr>BWA Project Team</vt:lpstr>
      <vt:lpstr>Project Overview</vt:lpstr>
      <vt:lpstr>Study Objectives</vt:lpstr>
      <vt:lpstr>Recommendations</vt:lpstr>
      <vt:lpstr>Water Rate Study</vt:lpstr>
      <vt:lpstr>Water Fund Key Issues</vt:lpstr>
      <vt:lpstr>Ten-Year Water Capital Plan</vt:lpstr>
      <vt:lpstr>Five-Year Water Financial Plan</vt:lpstr>
      <vt:lpstr>Water Rate Design</vt:lpstr>
      <vt:lpstr>Water Rate Structure Recommendations</vt:lpstr>
      <vt:lpstr>Residential Water Customer Bill Impacts</vt:lpstr>
      <vt:lpstr>Proposed Monthly Water Rates</vt:lpstr>
      <vt:lpstr>Proposed Monthly Water Rates</vt:lpstr>
      <vt:lpstr>Monthly Residential Water Rate Survey</vt:lpstr>
      <vt:lpstr>Wastewater Rate Study</vt:lpstr>
      <vt:lpstr>Wastewater Fund- Key Issues</vt:lpstr>
      <vt:lpstr>Ten-Year Wastewater Capital Plan</vt:lpstr>
      <vt:lpstr>Five-Year Wastewater Financial Plan</vt:lpstr>
      <vt:lpstr>Wastewater Rate Structure Recommendations</vt:lpstr>
      <vt:lpstr>Proposed Monthly Wastewater Rates</vt:lpstr>
      <vt:lpstr>Monthly Residential Sewer Rate Survey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1</dc:title>
  <dc:creator/>
  <cp:lastModifiedBy>Board</cp:lastModifiedBy>
  <cp:revision>809</cp:revision>
  <cp:lastPrinted>2018-01-25T18:38:34Z</cp:lastPrinted>
  <dcterms:created xsi:type="dcterms:W3CDTF">2014-12-02T15:37:05Z</dcterms:created>
  <dcterms:modified xsi:type="dcterms:W3CDTF">2018-01-26T01:42:07Z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0x010100BC5587333A2D914199E209AD0C932086</vt:lpwstr>
  </property>
</Properties>
</file>